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54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B6775-EF40-4657-A9DF-717BBCE9ED43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1E013-4044-45F3-9B8E-1EC3FCCD5F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8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1E013-4044-45F3-9B8E-1EC3FCCD5F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81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147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86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00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48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4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75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50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25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4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717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88352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952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Sathya</a:t>
            </a:r>
            <a:r>
              <a:rPr lang="en-US" dirty="0" smtClean="0"/>
              <a:t> Sai Parenting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482790"/>
            <a:ext cx="9070848" cy="767984"/>
          </a:xfrm>
        </p:spPr>
        <p:txBody>
          <a:bodyPr>
            <a:normAutofit/>
          </a:bodyPr>
          <a:lstStyle/>
          <a:p>
            <a:r>
              <a:rPr lang="en-US" sz="2600" dirty="0" smtClean="0"/>
              <a:t>3 Oms followed by Parent’s Prayer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15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7361" y="22258"/>
            <a:ext cx="3523765" cy="13716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Parent’s Prayer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90654" y="692110"/>
            <a:ext cx="11210692" cy="613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Oh Lord,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Teach me to understand my children, to listen </a:t>
            </a:r>
            <a:r>
              <a:rPr lang="en-US" kern="1400" dirty="0" smtClean="0">
                <a:solidFill>
                  <a:srgbClr val="000000"/>
                </a:solidFill>
                <a:latin typeface="Centaur" panose="02030504050205020304" pitchFamily="18" charset="0"/>
              </a:rPr>
              <a:t>patiently </a:t>
            </a: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to what they have to say and to answer all their questions kindly.  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Keep me from interrupting them or contradicting them.  Make me as courteous to them as I would have them be to me.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19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Forbid that I should ever laugh at their mistakes, or resort to shame or ridicule when they displease me.  May I never punish them for my own selfish satisfaction or to show my power.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Let me not tempt my child to lie or steal. 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And guide </a:t>
            </a:r>
            <a:r>
              <a:rPr lang="en-US" kern="1400" dirty="0" smtClean="0">
                <a:solidFill>
                  <a:srgbClr val="000000"/>
                </a:solidFill>
                <a:latin typeface="Centaur" panose="02030504050205020304" pitchFamily="18" charset="0"/>
              </a:rPr>
              <a:t>me, </a:t>
            </a: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hour by </a:t>
            </a:r>
            <a:r>
              <a:rPr lang="en-US" kern="1400" dirty="0" smtClean="0">
                <a:solidFill>
                  <a:srgbClr val="000000"/>
                </a:solidFill>
                <a:latin typeface="Centaur" panose="02030504050205020304" pitchFamily="18" charset="0"/>
              </a:rPr>
              <a:t>hour, </a:t>
            </a: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that I may demonstrate by all I say and do that honesty produces happiness.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Reduce, I </a:t>
            </a:r>
            <a:r>
              <a:rPr lang="en-US" kern="1400" dirty="0" smtClean="0">
                <a:solidFill>
                  <a:srgbClr val="000000"/>
                </a:solidFill>
                <a:latin typeface="Centaur" panose="02030504050205020304" pitchFamily="18" charset="0"/>
              </a:rPr>
              <a:t>pray, </a:t>
            </a: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the meanness in me.  And when I am out of sorts, help me, O Lord, to hold my tongue. 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May I ever be mindful that my children are children and I should not expect of them the judgment of adults.  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Let me not rob them of the opportunity to wait on themselves and to make decisions. 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19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Bless me with bigness to grant them all their reasonable requests and the courage to deny them privileges I know will do them harm.  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Make me fair and just and kind, and fit to be loved and respected and imitated by children. 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Om </a:t>
            </a:r>
            <a:r>
              <a:rPr lang="en-US" kern="1400" dirty="0" err="1">
                <a:solidFill>
                  <a:srgbClr val="000000"/>
                </a:solidFill>
                <a:latin typeface="Centaur" panose="02030504050205020304" pitchFamily="18" charset="0"/>
              </a:rPr>
              <a:t>Shanthi</a:t>
            </a: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, </a:t>
            </a:r>
            <a:r>
              <a:rPr lang="en-US" kern="1400" dirty="0" err="1">
                <a:solidFill>
                  <a:srgbClr val="000000"/>
                </a:solidFill>
                <a:latin typeface="Centaur" panose="02030504050205020304" pitchFamily="18" charset="0"/>
              </a:rPr>
              <a:t>Shanthi</a:t>
            </a:r>
            <a:r>
              <a:rPr lang="en-US" kern="1400" dirty="0">
                <a:solidFill>
                  <a:srgbClr val="000000"/>
                </a:solidFill>
                <a:latin typeface="Centaur" panose="02030504050205020304" pitchFamily="18" charset="0"/>
              </a:rPr>
              <a:t>, </a:t>
            </a:r>
            <a:r>
              <a:rPr lang="en-US" kern="1400" dirty="0" err="1">
                <a:solidFill>
                  <a:srgbClr val="000000"/>
                </a:solidFill>
                <a:latin typeface="Centaur" panose="02030504050205020304" pitchFamily="18" charset="0"/>
              </a:rPr>
              <a:t>Shanthihi</a:t>
            </a:r>
            <a:endParaRPr lang="en-US" sz="1200" kern="1400" dirty="0">
              <a:solidFill>
                <a:srgbClr val="000000"/>
              </a:solidFill>
              <a:latin typeface="Centaur" panose="02030504050205020304" pitchFamily="18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en-US" sz="12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3977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Session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1"/>
            <a:ext cx="9070848" cy="73743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Share last week’s </a:t>
            </a:r>
            <a:r>
              <a:rPr lang="en-US" sz="2000" dirty="0" smtClean="0"/>
              <a:t>experiences/challenges. </a:t>
            </a: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268421" y="1370922"/>
            <a:ext cx="17540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Time: 20 min</a:t>
            </a:r>
          </a:p>
        </p:txBody>
      </p:sp>
    </p:spTree>
    <p:extLst>
      <p:ext uri="{BB962C8B-B14F-4D97-AF65-F5344CB8AC3E}">
        <p14:creationId xmlns:p14="http://schemas.microsoft.com/office/powerpoint/2010/main" val="286492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250" advTm="1200000"/>
    </mc:Choice>
    <mc:Fallback xmlns="">
      <p:transition spd="slow" advTm="120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156118"/>
            <a:ext cx="9070848" cy="1090702"/>
          </a:xfrm>
          <a:solidFill>
            <a:schemeClr val="accent4">
              <a:lumMod val="75000"/>
              <a:alpha val="19000"/>
            </a:schemeClr>
          </a:solidFill>
          <a:ln>
            <a:noFill/>
          </a:ln>
        </p:spPr>
        <p:txBody>
          <a:bodyPr/>
          <a:lstStyle/>
          <a:p>
            <a:r>
              <a:rPr lang="en-US" sz="8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Insert Title Here</a:t>
            </a:r>
            <a:endParaRPr lang="en-US" sz="8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2519663"/>
            <a:ext cx="9070848" cy="1924752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b="1" dirty="0" smtClean="0"/>
              <a:t>Insert Focus Quote Here.  Present thoughts on focus quote’s meaning and your reflection.</a:t>
            </a: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179521" y="1370922"/>
            <a:ext cx="17540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Time: </a:t>
            </a:r>
            <a:r>
              <a:rPr lang="en-US" sz="2000" dirty="0" smtClean="0"/>
              <a:t>10 </a:t>
            </a:r>
            <a:r>
              <a:rPr lang="en-US" sz="2000" dirty="0"/>
              <a:t>min</a:t>
            </a:r>
          </a:p>
        </p:txBody>
      </p:sp>
    </p:spTree>
    <p:extLst>
      <p:ext uri="{BB962C8B-B14F-4D97-AF65-F5344CB8AC3E}">
        <p14:creationId xmlns:p14="http://schemas.microsoft.com/office/powerpoint/2010/main" val="588597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250" advTm="600000">
        <p:sndAc>
          <p:stSnd>
            <p:snd r:embed="rId2" name="chimes.wav"/>
          </p:stSnd>
        </p:sndAc>
      </p:transition>
    </mc:Choice>
    <mc:Fallback>
      <p:transition spd="slow" advTm="600000"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156118"/>
            <a:ext cx="9070848" cy="1090702"/>
          </a:xfrm>
          <a:solidFill>
            <a:schemeClr val="accent4">
              <a:lumMod val="75000"/>
              <a:alpha val="19000"/>
            </a:schemeClr>
          </a:solidFill>
          <a:ln>
            <a:noFill/>
          </a:ln>
        </p:spPr>
        <p:txBody>
          <a:bodyPr/>
          <a:lstStyle/>
          <a:p>
            <a:r>
              <a:rPr lang="en-US" sz="8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Insert Title Here</a:t>
            </a:r>
            <a:endParaRPr lang="en-US" sz="8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2051825"/>
            <a:ext cx="9070848" cy="3300760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800" b="1" dirty="0" smtClean="0"/>
              <a:t>Insert Question for Group Discussion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179521" y="1370922"/>
            <a:ext cx="17540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Time: 20 min</a:t>
            </a:r>
          </a:p>
        </p:txBody>
      </p:sp>
    </p:spTree>
    <p:extLst>
      <p:ext uri="{BB962C8B-B14F-4D97-AF65-F5344CB8AC3E}">
        <p14:creationId xmlns:p14="http://schemas.microsoft.com/office/powerpoint/2010/main" val="191345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Tm="0">
        <p:sndAc>
          <p:stSnd>
            <p:snd r:embed="rId2" name="chimes.wav"/>
          </p:stSnd>
        </p:sndAc>
      </p:transition>
    </mc:Choice>
    <mc:Fallback xmlns="">
      <p:transition spd="slow" advTm="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Conclusion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3945080"/>
            <a:ext cx="9070848" cy="457201"/>
          </a:xfrm>
        </p:spPr>
        <p:txBody>
          <a:bodyPr/>
          <a:lstStyle/>
          <a:p>
            <a:r>
              <a:rPr lang="en-US" sz="2400" dirty="0" smtClean="0"/>
              <a:t>1 Om and 3 </a:t>
            </a:r>
            <a:r>
              <a:rPr lang="en-US" sz="2400" dirty="0" err="1" smtClean="0"/>
              <a:t>Shanthi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29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77</TotalTime>
  <Words>305</Words>
  <Application>Microsoft Office PowerPoint</Application>
  <PresentationFormat>Widescreen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Centaur</vt:lpstr>
      <vt:lpstr>Century Schoolbook</vt:lpstr>
      <vt:lpstr>Garamond</vt:lpstr>
      <vt:lpstr>Savon</vt:lpstr>
      <vt:lpstr>Sathya Sai Parenting </vt:lpstr>
      <vt:lpstr>Parent’s Prayer</vt:lpstr>
      <vt:lpstr>Small Group Session</vt:lpstr>
      <vt:lpstr>Insert Title Here</vt:lpstr>
      <vt:lpstr>Insert Title Here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Sathya Sai Parenting</dc:title>
  <dc:creator>Ajaya Sonde</dc:creator>
  <cp:lastModifiedBy>Ajaya Sonde</cp:lastModifiedBy>
  <cp:revision>10</cp:revision>
  <dcterms:created xsi:type="dcterms:W3CDTF">2016-01-17T16:23:35Z</dcterms:created>
  <dcterms:modified xsi:type="dcterms:W3CDTF">2016-02-21T04:45:15Z</dcterms:modified>
</cp:coreProperties>
</file>