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4" r:id="rId5"/>
    <p:sldId id="259" r:id="rId6"/>
    <p:sldId id="262" r:id="rId7"/>
    <p:sldId id="260" r:id="rId8"/>
    <p:sldId id="261" r:id="rId9"/>
    <p:sldId id="263"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66"/>
    <a:srgbClr val="FFCCFF"/>
    <a:srgbClr val="FF99FF"/>
    <a:srgbClr val="FF66CC"/>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52" autoAdjust="0"/>
    <p:restoredTop sz="94660"/>
  </p:normalViewPr>
  <p:slideViewPr>
    <p:cSldViewPr snapToGrid="0">
      <p:cViewPr varScale="1">
        <p:scale>
          <a:sx n="47" d="100"/>
          <a:sy n="47" d="100"/>
        </p:scale>
        <p:origin x="480" y="4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a:solidFill>
            <a:schemeClr val="bg1">
              <a:alpha val="50000"/>
            </a:schemeClr>
          </a:solidFill>
        </p:spPr>
        <p:txBody>
          <a:bodyPr anchor="b"/>
          <a:lstStyle>
            <a:lvl1pPr algn="ctr">
              <a:defRPr sz="6000">
                <a:latin typeface="Bell MT" panose="02020503060305020303" pitchFamily="18" charset="0"/>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524000" y="3602038"/>
            <a:ext cx="9144000" cy="1655762"/>
          </a:xfrm>
          <a:solidFill>
            <a:schemeClr val="bg1">
              <a:alpha val="50000"/>
            </a:schemeClr>
          </a:solidFill>
        </p:spPr>
        <p:txBody>
          <a:bodyPr/>
          <a:lstStyle>
            <a:lvl1pPr marL="0" indent="0" algn="ctr">
              <a:buNone/>
              <a:defRPr sz="2400">
                <a:latin typeface="Bell MT" panose="02020503060305020303"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p>
            <a:fld id="{CEFB080D-246E-46BD-BB35-F0338A4AD7E4}" type="datetimeFigureOut">
              <a:rPr lang="en-US" smtClean="0"/>
              <a:t>10/9/2016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C4F96A-1FB5-4CEF-83CD-04CF2E48615E}" type="slidenum">
              <a:rPr lang="en-US" smtClean="0"/>
              <a:t>‹#›</a:t>
            </a:fld>
            <a:endParaRPr lang="en-US"/>
          </a:p>
        </p:txBody>
      </p:sp>
    </p:spTree>
    <p:extLst>
      <p:ext uri="{BB962C8B-B14F-4D97-AF65-F5344CB8AC3E}">
        <p14:creationId xmlns:p14="http://schemas.microsoft.com/office/powerpoint/2010/main" val="1478797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EFB080D-246E-46BD-BB35-F0338A4AD7E4}" type="datetimeFigureOut">
              <a:rPr lang="en-US" smtClean="0"/>
              <a:t>10/9/2016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C4F96A-1FB5-4CEF-83CD-04CF2E48615E}" type="slidenum">
              <a:rPr lang="en-US" smtClean="0"/>
              <a:t>‹#›</a:t>
            </a:fld>
            <a:endParaRPr lang="en-US"/>
          </a:p>
        </p:txBody>
      </p:sp>
    </p:spTree>
    <p:extLst>
      <p:ext uri="{BB962C8B-B14F-4D97-AF65-F5344CB8AC3E}">
        <p14:creationId xmlns:p14="http://schemas.microsoft.com/office/powerpoint/2010/main" val="33838699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EFB080D-246E-46BD-BB35-F0338A4AD7E4}" type="datetimeFigureOut">
              <a:rPr lang="en-US" smtClean="0"/>
              <a:t>10/9/2016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C4F96A-1FB5-4CEF-83CD-04CF2E48615E}" type="slidenum">
              <a:rPr lang="en-US" smtClean="0"/>
              <a:t>‹#›</a:t>
            </a:fld>
            <a:endParaRPr lang="en-US"/>
          </a:p>
        </p:txBody>
      </p:sp>
    </p:spTree>
    <p:extLst>
      <p:ext uri="{BB962C8B-B14F-4D97-AF65-F5344CB8AC3E}">
        <p14:creationId xmlns:p14="http://schemas.microsoft.com/office/powerpoint/2010/main" val="11202513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bg1">
              <a:alpha val="60000"/>
            </a:schemeClr>
          </a:solidFill>
        </p:spPr>
        <p:txBody>
          <a:bodyPr/>
          <a:lstStyle>
            <a:lvl1pPr>
              <a:defRPr>
                <a:latin typeface="Bell MT" panose="02020503060305020303" pitchFamily="18" charset="0"/>
              </a:defRPr>
            </a:lvl1pPr>
          </a:lstStyle>
          <a:p>
            <a:r>
              <a:rPr lang="en-US" dirty="0" smtClean="0"/>
              <a:t>Click to edit Master title style</a:t>
            </a:r>
            <a:endParaRPr lang="en-US" dirty="0"/>
          </a:p>
        </p:txBody>
      </p:sp>
      <p:sp>
        <p:nvSpPr>
          <p:cNvPr id="3" name="Content Placeholder 2"/>
          <p:cNvSpPr>
            <a:spLocks noGrp="1"/>
          </p:cNvSpPr>
          <p:nvPr>
            <p:ph idx="1"/>
          </p:nvPr>
        </p:nvSpPr>
        <p:spPr>
          <a:solidFill>
            <a:schemeClr val="bg1">
              <a:alpha val="60000"/>
            </a:schemeClr>
          </a:solidFill>
        </p:spPr>
        <p:txBody>
          <a:bodyPr/>
          <a:lstStyle>
            <a:lvl1pPr>
              <a:defRPr>
                <a:latin typeface="Bell MT" panose="02020503060305020303" pitchFamily="18" charset="0"/>
              </a:defRPr>
            </a:lvl1pPr>
            <a:lvl2pPr>
              <a:defRPr>
                <a:latin typeface="Bell MT" panose="02020503060305020303" pitchFamily="18" charset="0"/>
              </a:defRPr>
            </a:lvl2pPr>
            <a:lvl3pPr>
              <a:defRPr>
                <a:latin typeface="Bell MT" panose="02020503060305020303" pitchFamily="18" charset="0"/>
              </a:defRPr>
            </a:lvl3pPr>
            <a:lvl4pPr>
              <a:defRPr>
                <a:latin typeface="Bell MT" panose="02020503060305020303" pitchFamily="18" charset="0"/>
              </a:defRPr>
            </a:lvl4pPr>
            <a:lvl5pPr>
              <a:defRPr>
                <a:latin typeface="Bell MT" panose="02020503060305020303" pitchFamily="18"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EFB080D-246E-46BD-BB35-F0338A4AD7E4}" type="datetimeFigureOut">
              <a:rPr lang="en-US" smtClean="0"/>
              <a:t>10/9/2016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C4F96A-1FB5-4CEF-83CD-04CF2E48615E}" type="slidenum">
              <a:rPr lang="en-US" smtClean="0"/>
              <a:t>‹#›</a:t>
            </a:fld>
            <a:endParaRPr lang="en-US"/>
          </a:p>
        </p:txBody>
      </p:sp>
    </p:spTree>
    <p:extLst>
      <p:ext uri="{BB962C8B-B14F-4D97-AF65-F5344CB8AC3E}">
        <p14:creationId xmlns:p14="http://schemas.microsoft.com/office/powerpoint/2010/main" val="4075884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a:solidFill>
            <a:srgbClr val="FF99FF">
              <a:alpha val="50000"/>
            </a:srgbClr>
          </a:solidFill>
        </p:spPr>
        <p:txBody>
          <a:bodyPr anchor="ctr"/>
          <a:lstStyle>
            <a:lvl1pPr algn="ctr">
              <a:defRPr sz="6000">
                <a:latin typeface="Bell MT" panose="02020503060305020303" pitchFamily="18" charset="0"/>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831850" y="4589463"/>
            <a:ext cx="10515600" cy="1500187"/>
          </a:xfrm>
          <a:solidFill>
            <a:srgbClr val="FF99FF">
              <a:alpha val="50000"/>
            </a:srgbClr>
          </a:solidFill>
        </p:spPr>
        <p:txBody>
          <a:bodyPr/>
          <a:lstStyle>
            <a:lvl1pPr marL="0" indent="0">
              <a:buNone/>
              <a:defRPr sz="2400">
                <a:solidFill>
                  <a:schemeClr val="tx1"/>
                </a:solidFill>
                <a:latin typeface="Bell MT" panose="02020503060305020303" pitchFamily="18"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Click to edit Master text styles</a:t>
            </a:r>
          </a:p>
        </p:txBody>
      </p:sp>
      <p:sp>
        <p:nvSpPr>
          <p:cNvPr id="4" name="Date Placeholder 3"/>
          <p:cNvSpPr>
            <a:spLocks noGrp="1"/>
          </p:cNvSpPr>
          <p:nvPr>
            <p:ph type="dt" sz="half" idx="10"/>
          </p:nvPr>
        </p:nvSpPr>
        <p:spPr/>
        <p:txBody>
          <a:bodyPr/>
          <a:lstStyle/>
          <a:p>
            <a:fld id="{CEFB080D-246E-46BD-BB35-F0338A4AD7E4}" type="datetimeFigureOut">
              <a:rPr lang="en-US" smtClean="0"/>
              <a:t>10/9/2016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C4F96A-1FB5-4CEF-83CD-04CF2E48615E}" type="slidenum">
              <a:rPr lang="en-US" smtClean="0"/>
              <a:t>‹#›</a:t>
            </a:fld>
            <a:endParaRPr lang="en-US"/>
          </a:p>
        </p:txBody>
      </p:sp>
    </p:spTree>
    <p:extLst>
      <p:ext uri="{BB962C8B-B14F-4D97-AF65-F5344CB8AC3E}">
        <p14:creationId xmlns:p14="http://schemas.microsoft.com/office/powerpoint/2010/main" val="17846805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EFB080D-246E-46BD-BB35-F0338A4AD7E4}" type="datetimeFigureOut">
              <a:rPr lang="en-US" smtClean="0"/>
              <a:t>10/9/2016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4C4F96A-1FB5-4CEF-83CD-04CF2E48615E}" type="slidenum">
              <a:rPr lang="en-US" smtClean="0"/>
              <a:t>‹#›</a:t>
            </a:fld>
            <a:endParaRPr lang="en-US"/>
          </a:p>
        </p:txBody>
      </p:sp>
    </p:spTree>
    <p:extLst>
      <p:ext uri="{BB962C8B-B14F-4D97-AF65-F5344CB8AC3E}">
        <p14:creationId xmlns:p14="http://schemas.microsoft.com/office/powerpoint/2010/main" val="2940668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EFB080D-246E-46BD-BB35-F0338A4AD7E4}" type="datetimeFigureOut">
              <a:rPr lang="en-US" smtClean="0"/>
              <a:t>10/9/2016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4C4F96A-1FB5-4CEF-83CD-04CF2E48615E}" type="slidenum">
              <a:rPr lang="en-US" smtClean="0"/>
              <a:t>‹#›</a:t>
            </a:fld>
            <a:endParaRPr lang="en-US"/>
          </a:p>
        </p:txBody>
      </p:sp>
    </p:spTree>
    <p:extLst>
      <p:ext uri="{BB962C8B-B14F-4D97-AF65-F5344CB8AC3E}">
        <p14:creationId xmlns:p14="http://schemas.microsoft.com/office/powerpoint/2010/main" val="32434196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EFB080D-246E-46BD-BB35-F0338A4AD7E4}" type="datetimeFigureOut">
              <a:rPr lang="en-US" smtClean="0"/>
              <a:t>10/9/2016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4C4F96A-1FB5-4CEF-83CD-04CF2E48615E}" type="slidenum">
              <a:rPr lang="en-US" smtClean="0"/>
              <a:t>‹#›</a:t>
            </a:fld>
            <a:endParaRPr lang="en-US"/>
          </a:p>
        </p:txBody>
      </p:sp>
    </p:spTree>
    <p:extLst>
      <p:ext uri="{BB962C8B-B14F-4D97-AF65-F5344CB8AC3E}">
        <p14:creationId xmlns:p14="http://schemas.microsoft.com/office/powerpoint/2010/main" val="34116402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FB080D-246E-46BD-BB35-F0338A4AD7E4}" type="datetimeFigureOut">
              <a:rPr lang="en-US" smtClean="0"/>
              <a:t>10/9/2016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4C4F96A-1FB5-4CEF-83CD-04CF2E48615E}" type="slidenum">
              <a:rPr lang="en-US" smtClean="0"/>
              <a:t>‹#›</a:t>
            </a:fld>
            <a:endParaRPr lang="en-US"/>
          </a:p>
        </p:txBody>
      </p:sp>
    </p:spTree>
    <p:extLst>
      <p:ext uri="{BB962C8B-B14F-4D97-AF65-F5344CB8AC3E}">
        <p14:creationId xmlns:p14="http://schemas.microsoft.com/office/powerpoint/2010/main" val="21959994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EFB080D-246E-46BD-BB35-F0338A4AD7E4}" type="datetimeFigureOut">
              <a:rPr lang="en-US" smtClean="0"/>
              <a:t>10/9/2016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4C4F96A-1FB5-4CEF-83CD-04CF2E48615E}" type="slidenum">
              <a:rPr lang="en-US" smtClean="0"/>
              <a:t>‹#›</a:t>
            </a:fld>
            <a:endParaRPr lang="en-US"/>
          </a:p>
        </p:txBody>
      </p:sp>
    </p:spTree>
    <p:extLst>
      <p:ext uri="{BB962C8B-B14F-4D97-AF65-F5344CB8AC3E}">
        <p14:creationId xmlns:p14="http://schemas.microsoft.com/office/powerpoint/2010/main" val="17925767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EFB080D-246E-46BD-BB35-F0338A4AD7E4}" type="datetimeFigureOut">
              <a:rPr lang="en-US" smtClean="0"/>
              <a:t>10/9/2016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4C4F96A-1FB5-4CEF-83CD-04CF2E48615E}" type="slidenum">
              <a:rPr lang="en-US" smtClean="0"/>
              <a:t>‹#›</a:t>
            </a:fld>
            <a:endParaRPr lang="en-US"/>
          </a:p>
        </p:txBody>
      </p:sp>
    </p:spTree>
    <p:extLst>
      <p:ext uri="{BB962C8B-B14F-4D97-AF65-F5344CB8AC3E}">
        <p14:creationId xmlns:p14="http://schemas.microsoft.com/office/powerpoint/2010/main" val="37145730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9000" b="-9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EFB080D-246E-46BD-BB35-F0338A4AD7E4}" type="datetimeFigureOut">
              <a:rPr lang="en-US" smtClean="0"/>
              <a:t>10/9/2016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4C4F96A-1FB5-4CEF-83CD-04CF2E48615E}" type="slidenum">
              <a:rPr lang="en-US" smtClean="0"/>
              <a:t>‹#›</a:t>
            </a:fld>
            <a:endParaRPr lang="en-US"/>
          </a:p>
        </p:txBody>
      </p:sp>
    </p:spTree>
    <p:extLst>
      <p:ext uri="{BB962C8B-B14F-4D97-AF65-F5344CB8AC3E}">
        <p14:creationId xmlns:p14="http://schemas.microsoft.com/office/powerpoint/2010/main" val="21046847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solidFill>
            <a:schemeClr val="bg1">
              <a:alpha val="60000"/>
            </a:schemeClr>
          </a:solidFill>
        </p:spPr>
        <p:txBody>
          <a:bodyPr/>
          <a:lstStyle/>
          <a:p>
            <a:r>
              <a:rPr lang="en-US" dirty="0" smtClean="0"/>
              <a:t>Harmony Circle </a:t>
            </a:r>
            <a:br>
              <a:rPr lang="en-US" dirty="0" smtClean="0"/>
            </a:br>
            <a:r>
              <a:rPr lang="en-US" dirty="0" smtClean="0"/>
              <a:t>and </a:t>
            </a:r>
            <a:r>
              <a:rPr lang="en-US" dirty="0" smtClean="0"/>
              <a:t>Deeds</a:t>
            </a:r>
            <a:endParaRPr lang="en-US" dirty="0"/>
          </a:p>
        </p:txBody>
      </p:sp>
      <p:sp>
        <p:nvSpPr>
          <p:cNvPr id="3" name="Subtitle 2"/>
          <p:cNvSpPr>
            <a:spLocks noGrp="1"/>
          </p:cNvSpPr>
          <p:nvPr>
            <p:ph type="subTitle" idx="1"/>
          </p:nvPr>
        </p:nvSpPr>
        <p:spPr>
          <a:solidFill>
            <a:schemeClr val="bg1">
              <a:alpha val="60000"/>
            </a:schemeClr>
          </a:solidFill>
        </p:spPr>
        <p:txBody>
          <a:bodyPr/>
          <a:lstStyle/>
          <a:p>
            <a:r>
              <a:rPr lang="en-US" dirty="0" smtClean="0"/>
              <a:t>Sai Parenting Class</a:t>
            </a:r>
          </a:p>
          <a:p>
            <a:r>
              <a:rPr lang="en-US" dirty="0" smtClean="0"/>
              <a:t>South Houston Center</a:t>
            </a:r>
            <a:endParaRPr lang="en-US" dirty="0"/>
          </a:p>
        </p:txBody>
      </p:sp>
    </p:spTree>
    <p:extLst>
      <p:ext uri="{BB962C8B-B14F-4D97-AF65-F5344CB8AC3E}">
        <p14:creationId xmlns:p14="http://schemas.microsoft.com/office/powerpoint/2010/main" val="87066279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FF99">
              <a:alpha val="60000"/>
            </a:srgbClr>
          </a:solidFill>
        </p:spPr>
        <p:txBody>
          <a:bodyPr/>
          <a:lstStyle/>
          <a:p>
            <a:pPr algn="ctr"/>
            <a:r>
              <a:rPr lang="en-US" dirty="0"/>
              <a:t>Meeting Norms</a:t>
            </a:r>
          </a:p>
        </p:txBody>
      </p:sp>
      <p:sp>
        <p:nvSpPr>
          <p:cNvPr id="3" name="Content Placeholder 2"/>
          <p:cNvSpPr>
            <a:spLocks noGrp="1"/>
          </p:cNvSpPr>
          <p:nvPr>
            <p:ph idx="1"/>
          </p:nvPr>
        </p:nvSpPr>
        <p:spPr>
          <a:solidFill>
            <a:srgbClr val="FFFF99">
              <a:alpha val="60000"/>
            </a:srgbClr>
          </a:solidFill>
        </p:spPr>
        <p:txBody>
          <a:bodyPr/>
          <a:lstStyle/>
          <a:p>
            <a:r>
              <a:rPr lang="en-US" dirty="0"/>
              <a:t>Be Present (physically &amp; mentally)</a:t>
            </a:r>
          </a:p>
          <a:p>
            <a:r>
              <a:rPr lang="en-US" dirty="0"/>
              <a:t>Be Genuine with each other about ideas and feelings</a:t>
            </a:r>
          </a:p>
          <a:p>
            <a:r>
              <a:rPr lang="en-US" dirty="0"/>
              <a:t>Listen first to understand</a:t>
            </a:r>
          </a:p>
          <a:p>
            <a:r>
              <a:rPr lang="en-US" dirty="0"/>
              <a:t>Refrain from judging another’s ideas or situations</a:t>
            </a:r>
          </a:p>
          <a:p>
            <a:r>
              <a:rPr lang="en-US" dirty="0"/>
              <a:t>Do NOT bring in personal matters as a form of a vent session or to seek peer solutions.</a:t>
            </a:r>
          </a:p>
          <a:p>
            <a:r>
              <a:rPr lang="en-US" dirty="0"/>
              <a:t>Support each other but refrain from trying to “solve” another’s problems.</a:t>
            </a:r>
          </a:p>
        </p:txBody>
      </p:sp>
    </p:spTree>
    <p:extLst>
      <p:ext uri="{BB962C8B-B14F-4D97-AF65-F5344CB8AC3E}">
        <p14:creationId xmlns:p14="http://schemas.microsoft.com/office/powerpoint/2010/main" val="331637548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94468" y="554772"/>
            <a:ext cx="11515240" cy="6133089"/>
          </a:xfrm>
          <a:prstGeom prst="rect">
            <a:avLst/>
          </a:prstGeom>
          <a:solidFill>
            <a:schemeClr val="accent6">
              <a:lumMod val="40000"/>
              <a:lumOff val="60000"/>
              <a:alpha val="70000"/>
            </a:schemeClr>
          </a:solidFill>
        </p:spPr>
        <p:txBody>
          <a:bodyPr wrap="square">
            <a:spAutoFit/>
          </a:bodyPr>
          <a:lstStyle/>
          <a:p>
            <a:pPr>
              <a:lnSpc>
                <a:spcPct val="130000"/>
              </a:lnSpc>
              <a:spcAft>
                <a:spcPts val="800"/>
              </a:spcAft>
            </a:pPr>
            <a:r>
              <a:rPr lang="en-US" kern="1400" dirty="0" smtClean="0">
                <a:solidFill>
                  <a:srgbClr val="000000"/>
                </a:solidFill>
                <a:latin typeface="Centaur" panose="02030504050205020304" pitchFamily="18" charset="0"/>
              </a:rPr>
              <a:t>Oh Lord,</a:t>
            </a:r>
            <a:endParaRPr lang="en-US" sz="1200" kern="1400" dirty="0" smtClean="0">
              <a:solidFill>
                <a:srgbClr val="000000"/>
              </a:solidFill>
              <a:latin typeface="Centaur" panose="02030504050205020304" pitchFamily="18" charset="0"/>
            </a:endParaRPr>
          </a:p>
          <a:p>
            <a:pPr>
              <a:lnSpc>
                <a:spcPct val="130000"/>
              </a:lnSpc>
              <a:spcAft>
                <a:spcPts val="800"/>
              </a:spcAft>
            </a:pPr>
            <a:r>
              <a:rPr lang="en-US" kern="1400" dirty="0" smtClean="0">
                <a:solidFill>
                  <a:srgbClr val="000000"/>
                </a:solidFill>
                <a:latin typeface="Centaur" panose="02030504050205020304" pitchFamily="18" charset="0"/>
              </a:rPr>
              <a:t>Teach me to understand my children, to listen patiently to what they have to say and to answer all their questions kindly.  </a:t>
            </a:r>
            <a:endParaRPr lang="en-US" sz="1200" kern="1400" dirty="0" smtClean="0">
              <a:solidFill>
                <a:srgbClr val="000000"/>
              </a:solidFill>
              <a:latin typeface="Centaur" panose="02030504050205020304" pitchFamily="18" charset="0"/>
            </a:endParaRPr>
          </a:p>
          <a:p>
            <a:pPr>
              <a:lnSpc>
                <a:spcPct val="130000"/>
              </a:lnSpc>
              <a:spcAft>
                <a:spcPts val="800"/>
              </a:spcAft>
            </a:pPr>
            <a:r>
              <a:rPr lang="en-US" kern="1400" dirty="0" smtClean="0">
                <a:solidFill>
                  <a:srgbClr val="000000"/>
                </a:solidFill>
                <a:latin typeface="Centaur" panose="02030504050205020304" pitchFamily="18" charset="0"/>
              </a:rPr>
              <a:t>Keep me from interrupting them or contradicting them.  Make me as courteous to them as I would have them be to me.</a:t>
            </a:r>
            <a:endParaRPr lang="en-US" sz="1200" kern="1400" dirty="0" smtClean="0">
              <a:solidFill>
                <a:srgbClr val="000000"/>
              </a:solidFill>
              <a:latin typeface="Centaur" panose="02030504050205020304" pitchFamily="18" charset="0"/>
            </a:endParaRPr>
          </a:p>
          <a:p>
            <a:pPr>
              <a:lnSpc>
                <a:spcPct val="119000"/>
              </a:lnSpc>
              <a:spcAft>
                <a:spcPts val="800"/>
              </a:spcAft>
            </a:pPr>
            <a:r>
              <a:rPr lang="en-US" kern="1400" dirty="0" smtClean="0">
                <a:solidFill>
                  <a:srgbClr val="000000"/>
                </a:solidFill>
                <a:latin typeface="Centaur" panose="02030504050205020304" pitchFamily="18" charset="0"/>
              </a:rPr>
              <a:t>Forbid that I should ever laugh at their mistakes, or resort to shame or ridicule when they displease me.  May I never punish them for my own selfish satisfaction or to show my power.</a:t>
            </a:r>
            <a:endParaRPr lang="en-US" sz="1200" kern="1400" dirty="0" smtClean="0">
              <a:solidFill>
                <a:srgbClr val="000000"/>
              </a:solidFill>
              <a:latin typeface="Centaur" panose="02030504050205020304" pitchFamily="18" charset="0"/>
            </a:endParaRPr>
          </a:p>
          <a:p>
            <a:pPr>
              <a:lnSpc>
                <a:spcPct val="130000"/>
              </a:lnSpc>
              <a:spcAft>
                <a:spcPts val="800"/>
              </a:spcAft>
            </a:pPr>
            <a:r>
              <a:rPr lang="en-US" kern="1400" dirty="0" smtClean="0">
                <a:solidFill>
                  <a:srgbClr val="000000"/>
                </a:solidFill>
                <a:latin typeface="Centaur" panose="02030504050205020304" pitchFamily="18" charset="0"/>
              </a:rPr>
              <a:t>Let me not tempt my child to lie or steal. </a:t>
            </a:r>
            <a:endParaRPr lang="en-US" sz="1200" kern="1400" dirty="0" smtClean="0">
              <a:solidFill>
                <a:srgbClr val="000000"/>
              </a:solidFill>
              <a:latin typeface="Centaur" panose="02030504050205020304" pitchFamily="18" charset="0"/>
            </a:endParaRPr>
          </a:p>
          <a:p>
            <a:pPr>
              <a:lnSpc>
                <a:spcPct val="130000"/>
              </a:lnSpc>
              <a:spcAft>
                <a:spcPts val="800"/>
              </a:spcAft>
            </a:pPr>
            <a:r>
              <a:rPr lang="en-US" kern="1400" dirty="0" smtClean="0">
                <a:solidFill>
                  <a:srgbClr val="000000"/>
                </a:solidFill>
                <a:latin typeface="Centaur" panose="02030504050205020304" pitchFamily="18" charset="0"/>
              </a:rPr>
              <a:t>And guide me, hour by hour, that I may demonstrate by all I say and do that honesty produces happiness.</a:t>
            </a:r>
            <a:endParaRPr lang="en-US" sz="1200" kern="1400" dirty="0" smtClean="0">
              <a:solidFill>
                <a:srgbClr val="000000"/>
              </a:solidFill>
              <a:latin typeface="Centaur" panose="02030504050205020304" pitchFamily="18" charset="0"/>
            </a:endParaRPr>
          </a:p>
          <a:p>
            <a:pPr>
              <a:lnSpc>
                <a:spcPct val="130000"/>
              </a:lnSpc>
              <a:spcAft>
                <a:spcPts val="800"/>
              </a:spcAft>
            </a:pPr>
            <a:r>
              <a:rPr lang="en-US" kern="1400" dirty="0" smtClean="0">
                <a:solidFill>
                  <a:srgbClr val="000000"/>
                </a:solidFill>
                <a:latin typeface="Centaur" panose="02030504050205020304" pitchFamily="18" charset="0"/>
              </a:rPr>
              <a:t>Reduce, I pray, the meanness in me.  And when I am out of sorts, help me, O Lord, to hold my tongue. </a:t>
            </a:r>
            <a:endParaRPr lang="en-US" sz="1200" kern="1400" dirty="0" smtClean="0">
              <a:solidFill>
                <a:srgbClr val="000000"/>
              </a:solidFill>
              <a:latin typeface="Centaur" panose="02030504050205020304" pitchFamily="18" charset="0"/>
            </a:endParaRPr>
          </a:p>
          <a:p>
            <a:pPr>
              <a:lnSpc>
                <a:spcPct val="130000"/>
              </a:lnSpc>
              <a:spcAft>
                <a:spcPts val="800"/>
              </a:spcAft>
            </a:pPr>
            <a:r>
              <a:rPr lang="en-US" kern="1400" dirty="0" smtClean="0">
                <a:solidFill>
                  <a:srgbClr val="000000"/>
                </a:solidFill>
                <a:latin typeface="Centaur" panose="02030504050205020304" pitchFamily="18" charset="0"/>
              </a:rPr>
              <a:t>May I ever be mindful that my children are children and I should not expect of them the judgment of adults.  </a:t>
            </a:r>
            <a:endParaRPr lang="en-US" sz="1200" kern="1400" dirty="0" smtClean="0">
              <a:solidFill>
                <a:srgbClr val="000000"/>
              </a:solidFill>
              <a:latin typeface="Centaur" panose="02030504050205020304" pitchFamily="18" charset="0"/>
            </a:endParaRPr>
          </a:p>
          <a:p>
            <a:pPr>
              <a:lnSpc>
                <a:spcPct val="130000"/>
              </a:lnSpc>
              <a:spcAft>
                <a:spcPts val="800"/>
              </a:spcAft>
            </a:pPr>
            <a:r>
              <a:rPr lang="en-US" kern="1400" dirty="0" smtClean="0">
                <a:solidFill>
                  <a:srgbClr val="000000"/>
                </a:solidFill>
                <a:latin typeface="Centaur" panose="02030504050205020304" pitchFamily="18" charset="0"/>
              </a:rPr>
              <a:t>Let me not rob them of the opportunity to wait on themselves and to make decisions. </a:t>
            </a:r>
            <a:endParaRPr lang="en-US" sz="1200" kern="1400" dirty="0" smtClean="0">
              <a:solidFill>
                <a:srgbClr val="000000"/>
              </a:solidFill>
              <a:latin typeface="Centaur" panose="02030504050205020304" pitchFamily="18" charset="0"/>
            </a:endParaRPr>
          </a:p>
          <a:p>
            <a:pPr>
              <a:lnSpc>
                <a:spcPct val="119000"/>
              </a:lnSpc>
              <a:spcAft>
                <a:spcPts val="800"/>
              </a:spcAft>
            </a:pPr>
            <a:r>
              <a:rPr lang="en-US" kern="1400" dirty="0" smtClean="0">
                <a:solidFill>
                  <a:srgbClr val="000000"/>
                </a:solidFill>
                <a:latin typeface="Centaur" panose="02030504050205020304" pitchFamily="18" charset="0"/>
              </a:rPr>
              <a:t>Bless me with bigness to grant them all their reasonable requests and the courage to deny them privileges I know will do them harm.  </a:t>
            </a:r>
            <a:endParaRPr lang="en-US" sz="1200" kern="1400" dirty="0" smtClean="0">
              <a:solidFill>
                <a:srgbClr val="000000"/>
              </a:solidFill>
              <a:latin typeface="Centaur" panose="02030504050205020304" pitchFamily="18" charset="0"/>
            </a:endParaRPr>
          </a:p>
          <a:p>
            <a:pPr>
              <a:lnSpc>
                <a:spcPct val="130000"/>
              </a:lnSpc>
              <a:spcAft>
                <a:spcPts val="800"/>
              </a:spcAft>
            </a:pPr>
            <a:r>
              <a:rPr lang="en-US" kern="1400" dirty="0" smtClean="0">
                <a:solidFill>
                  <a:srgbClr val="000000"/>
                </a:solidFill>
                <a:latin typeface="Centaur" panose="02030504050205020304" pitchFamily="18" charset="0"/>
              </a:rPr>
              <a:t>Make me fair and just and kind, and fit to be loved and respected and imitated by children. </a:t>
            </a:r>
            <a:endParaRPr lang="en-US" sz="1200" kern="1400" dirty="0" smtClean="0">
              <a:solidFill>
                <a:srgbClr val="000000"/>
              </a:solidFill>
              <a:latin typeface="Centaur" panose="02030504050205020304" pitchFamily="18" charset="0"/>
            </a:endParaRPr>
          </a:p>
          <a:p>
            <a:pPr>
              <a:lnSpc>
                <a:spcPct val="130000"/>
              </a:lnSpc>
              <a:spcAft>
                <a:spcPts val="800"/>
              </a:spcAft>
            </a:pPr>
            <a:r>
              <a:rPr lang="en-US" kern="1400" dirty="0" smtClean="0">
                <a:solidFill>
                  <a:srgbClr val="000000"/>
                </a:solidFill>
                <a:latin typeface="Centaur" panose="02030504050205020304" pitchFamily="18" charset="0"/>
              </a:rPr>
              <a:t>Om </a:t>
            </a:r>
            <a:r>
              <a:rPr lang="en-US" kern="1400" dirty="0" err="1" smtClean="0">
                <a:solidFill>
                  <a:srgbClr val="000000"/>
                </a:solidFill>
                <a:latin typeface="Centaur" panose="02030504050205020304" pitchFamily="18" charset="0"/>
              </a:rPr>
              <a:t>Shanthi</a:t>
            </a:r>
            <a:r>
              <a:rPr lang="en-US" kern="1400" dirty="0" smtClean="0">
                <a:solidFill>
                  <a:srgbClr val="000000"/>
                </a:solidFill>
                <a:latin typeface="Centaur" panose="02030504050205020304" pitchFamily="18" charset="0"/>
              </a:rPr>
              <a:t>, </a:t>
            </a:r>
            <a:r>
              <a:rPr lang="en-US" kern="1400" dirty="0" err="1" smtClean="0">
                <a:solidFill>
                  <a:srgbClr val="000000"/>
                </a:solidFill>
                <a:latin typeface="Centaur" panose="02030504050205020304" pitchFamily="18" charset="0"/>
              </a:rPr>
              <a:t>Shanthi</a:t>
            </a:r>
            <a:r>
              <a:rPr lang="en-US" kern="1400" dirty="0" smtClean="0">
                <a:solidFill>
                  <a:srgbClr val="000000"/>
                </a:solidFill>
                <a:latin typeface="Centaur" panose="02030504050205020304" pitchFamily="18" charset="0"/>
              </a:rPr>
              <a:t>, </a:t>
            </a:r>
            <a:r>
              <a:rPr lang="en-US" kern="1400" dirty="0" err="1" smtClean="0">
                <a:solidFill>
                  <a:srgbClr val="000000"/>
                </a:solidFill>
                <a:latin typeface="Centaur" panose="02030504050205020304" pitchFamily="18" charset="0"/>
              </a:rPr>
              <a:t>Shanthihi</a:t>
            </a:r>
            <a:endParaRPr lang="en-US" sz="1200" kern="1400" dirty="0" smtClean="0">
              <a:solidFill>
                <a:srgbClr val="000000"/>
              </a:solidFill>
              <a:latin typeface="Centaur" panose="02030504050205020304" pitchFamily="18" charset="0"/>
            </a:endParaRPr>
          </a:p>
          <a:p>
            <a:pPr>
              <a:lnSpc>
                <a:spcPct val="119000"/>
              </a:lnSpc>
              <a:spcAft>
                <a:spcPts val="600"/>
              </a:spcAft>
            </a:pPr>
            <a:r>
              <a:rPr lang="en-US" sz="1200" kern="1400" dirty="0" smtClean="0">
                <a:solidFill>
                  <a:srgbClr val="000000"/>
                </a:solidFill>
                <a:latin typeface="Calibri" panose="020F0502020204030204" pitchFamily="34" charset="0"/>
              </a:rPr>
              <a:t> </a:t>
            </a:r>
            <a:endParaRPr lang="en-US" sz="1200" kern="1400" dirty="0">
              <a:solidFill>
                <a:srgbClr val="000000"/>
              </a:solidFill>
              <a:latin typeface="Calibri" panose="020F0502020204030204" pitchFamily="34" charset="0"/>
            </a:endParaRPr>
          </a:p>
        </p:txBody>
      </p:sp>
      <p:sp>
        <p:nvSpPr>
          <p:cNvPr id="5" name="Rectangle 4"/>
          <p:cNvSpPr/>
          <p:nvPr/>
        </p:nvSpPr>
        <p:spPr>
          <a:xfrm>
            <a:off x="4836072" y="432888"/>
            <a:ext cx="2519857" cy="523220"/>
          </a:xfrm>
          <a:prstGeom prst="rect">
            <a:avLst/>
          </a:prstGeom>
        </p:spPr>
        <p:txBody>
          <a:bodyPr wrap="none">
            <a:spAutoFit/>
          </a:bodyPr>
          <a:lstStyle/>
          <a:p>
            <a:pPr lvl="0" algn="ctr"/>
            <a:r>
              <a:rPr lang="en-US" sz="2800">
                <a:solidFill>
                  <a:prstClr val="black"/>
                </a:solidFill>
                <a:latin typeface="Bodoni MT"/>
              </a:rPr>
              <a:t>Parent’s Prayer</a:t>
            </a:r>
            <a:endParaRPr lang="en-US" sz="2800" dirty="0">
              <a:solidFill>
                <a:prstClr val="black"/>
              </a:solidFill>
              <a:latin typeface="Bodoni MT"/>
            </a:endParaRPr>
          </a:p>
        </p:txBody>
      </p:sp>
    </p:spTree>
    <p:extLst>
      <p:ext uri="{BB962C8B-B14F-4D97-AF65-F5344CB8AC3E}">
        <p14:creationId xmlns:p14="http://schemas.microsoft.com/office/powerpoint/2010/main" val="227410490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6">
              <a:alpha val="50000"/>
            </a:schemeClr>
          </a:solidFill>
        </p:spPr>
        <p:txBody>
          <a:bodyPr/>
          <a:lstStyle/>
          <a:p>
            <a:r>
              <a:rPr lang="en-US" dirty="0" smtClean="0"/>
              <a:t>Week’s Share</a:t>
            </a:r>
            <a:endParaRPr lang="en-US" dirty="0"/>
          </a:p>
        </p:txBody>
      </p:sp>
      <p:sp>
        <p:nvSpPr>
          <p:cNvPr id="3" name="Text Placeholder 2"/>
          <p:cNvSpPr>
            <a:spLocks noGrp="1"/>
          </p:cNvSpPr>
          <p:nvPr>
            <p:ph type="body" idx="1"/>
          </p:nvPr>
        </p:nvSpPr>
        <p:spPr>
          <a:solidFill>
            <a:schemeClr val="accent6">
              <a:alpha val="50000"/>
            </a:schemeClr>
          </a:solidFill>
        </p:spPr>
        <p:txBody>
          <a:bodyPr/>
          <a:lstStyle/>
          <a:p>
            <a:r>
              <a:rPr lang="en-US" dirty="0" smtClean="0"/>
              <a:t>Please sit in small groups based by grade level: Elementary, Junior High/Middle, and High School.  Last week we discussed </a:t>
            </a:r>
            <a:r>
              <a:rPr lang="en-US" dirty="0" smtClean="0"/>
              <a:t>Words </a:t>
            </a:r>
            <a:r>
              <a:rPr lang="en-US" dirty="0" smtClean="0"/>
              <a:t>and how they affect harmony.  Share in your small groups, whether you tried to watch your thoughts and if so, how did it go.  If not, what can you do to watch your thoughts more.</a:t>
            </a:r>
            <a:endParaRPr lang="en-US" dirty="0"/>
          </a:p>
        </p:txBody>
      </p:sp>
    </p:spTree>
    <p:extLst>
      <p:ext uri="{BB962C8B-B14F-4D97-AF65-F5344CB8AC3E}">
        <p14:creationId xmlns:p14="http://schemas.microsoft.com/office/powerpoint/2010/main" val="271647666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CCFF">
              <a:alpha val="69804"/>
            </a:srgbClr>
          </a:solidFill>
        </p:spPr>
        <p:txBody>
          <a:bodyPr/>
          <a:lstStyle/>
          <a:p>
            <a:r>
              <a:rPr lang="en-US" dirty="0" smtClean="0"/>
              <a:t>Reading for Today</a:t>
            </a:r>
            <a:endParaRPr lang="en-US" dirty="0"/>
          </a:p>
        </p:txBody>
      </p:sp>
      <p:sp>
        <p:nvSpPr>
          <p:cNvPr id="3" name="Text Placeholder 2"/>
          <p:cNvSpPr>
            <a:spLocks noGrp="1"/>
          </p:cNvSpPr>
          <p:nvPr>
            <p:ph type="body" idx="1"/>
          </p:nvPr>
        </p:nvSpPr>
        <p:spPr>
          <a:solidFill>
            <a:srgbClr val="FFCCFF">
              <a:alpha val="69804"/>
            </a:srgbClr>
          </a:solidFill>
        </p:spPr>
        <p:txBody>
          <a:bodyPr>
            <a:normAutofit/>
          </a:bodyPr>
          <a:lstStyle/>
          <a:p>
            <a:r>
              <a:rPr lang="en-US" sz="3200" dirty="0" smtClean="0"/>
              <a:t>Read </a:t>
            </a:r>
            <a:r>
              <a:rPr lang="en-US" sz="3200" dirty="0"/>
              <a:t>the fourth section of Chapter 10 only that has the subheading Third Stage Harmony Circle Process.</a:t>
            </a:r>
          </a:p>
        </p:txBody>
      </p:sp>
    </p:spTree>
    <p:extLst>
      <p:ext uri="{BB962C8B-B14F-4D97-AF65-F5344CB8AC3E}">
        <p14:creationId xmlns:p14="http://schemas.microsoft.com/office/powerpoint/2010/main" val="33690028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164838"/>
          </a:xfrm>
        </p:spPr>
        <p:txBody>
          <a:bodyPr/>
          <a:lstStyle/>
          <a:p>
            <a:r>
              <a:rPr lang="en-US" dirty="0" smtClean="0"/>
              <a:t>Group Discussion</a:t>
            </a:r>
            <a:endParaRPr lang="en-US" dirty="0"/>
          </a:p>
        </p:txBody>
      </p:sp>
      <p:sp>
        <p:nvSpPr>
          <p:cNvPr id="3" name="Text Placeholder 2"/>
          <p:cNvSpPr>
            <a:spLocks noGrp="1"/>
          </p:cNvSpPr>
          <p:nvPr>
            <p:ph type="body" idx="1"/>
          </p:nvPr>
        </p:nvSpPr>
        <p:spPr>
          <a:xfrm>
            <a:off x="831850" y="4014059"/>
            <a:ext cx="10515600" cy="2603717"/>
          </a:xfrm>
        </p:spPr>
        <p:txBody>
          <a:bodyPr>
            <a:normAutofit/>
          </a:bodyPr>
          <a:lstStyle/>
          <a:p>
            <a:r>
              <a:rPr lang="en-US" dirty="0" smtClean="0"/>
              <a:t>Please divide yourselves based upon your child’s grade level: </a:t>
            </a:r>
            <a:br>
              <a:rPr lang="en-US" dirty="0" smtClean="0"/>
            </a:br>
            <a:r>
              <a:rPr lang="en-US" dirty="0" smtClean="0"/>
              <a:t>Lower Elementary (K-2), Upper Elementary (3-5), Junior High/Middle (6-8), Lower Classmen High School (9-10), &amp; Upper Classmen High School(11-12).</a:t>
            </a:r>
          </a:p>
          <a:p>
            <a:r>
              <a:rPr lang="en-US" dirty="0" smtClean="0"/>
              <a:t>Please form small groups no more than 4 people.</a:t>
            </a:r>
          </a:p>
          <a:p>
            <a:r>
              <a:rPr lang="en-US" dirty="0" smtClean="0"/>
              <a:t>Each member of small group should take turns to answer ALL of the questions on the next slide.  One person may want to take notes for discussion share session.</a:t>
            </a:r>
            <a:endParaRPr lang="en-US" dirty="0"/>
          </a:p>
        </p:txBody>
      </p:sp>
    </p:spTree>
    <p:extLst>
      <p:ext uri="{BB962C8B-B14F-4D97-AF65-F5344CB8AC3E}">
        <p14:creationId xmlns:p14="http://schemas.microsoft.com/office/powerpoint/2010/main" val="42916237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0500" y="365125"/>
            <a:ext cx="11811000" cy="1325563"/>
          </a:xfrm>
          <a:solidFill>
            <a:schemeClr val="tx2">
              <a:lumMod val="20000"/>
              <a:lumOff val="80000"/>
              <a:alpha val="70000"/>
            </a:schemeClr>
          </a:solidFill>
        </p:spPr>
        <p:txBody>
          <a:bodyPr/>
          <a:lstStyle/>
          <a:p>
            <a:pPr algn="ctr"/>
            <a:r>
              <a:rPr lang="en-US" dirty="0" smtClean="0"/>
              <a:t>Questions for Discussion</a:t>
            </a:r>
            <a:endParaRPr lang="en-US" dirty="0"/>
          </a:p>
        </p:txBody>
      </p:sp>
      <p:sp>
        <p:nvSpPr>
          <p:cNvPr id="3" name="Content Placeholder 2"/>
          <p:cNvSpPr>
            <a:spLocks noGrp="1"/>
          </p:cNvSpPr>
          <p:nvPr>
            <p:ph idx="1"/>
          </p:nvPr>
        </p:nvSpPr>
        <p:spPr>
          <a:xfrm>
            <a:off x="190500" y="1825624"/>
            <a:ext cx="11811000" cy="4727575"/>
          </a:xfrm>
          <a:solidFill>
            <a:schemeClr val="tx2">
              <a:lumMod val="20000"/>
              <a:lumOff val="80000"/>
              <a:alpha val="70000"/>
            </a:schemeClr>
          </a:solidFill>
        </p:spPr>
        <p:txBody>
          <a:bodyPr>
            <a:normAutofit/>
          </a:bodyPr>
          <a:lstStyle/>
          <a:p>
            <a:pPr fontAlgn="ctr"/>
            <a:r>
              <a:rPr lang="en-US" dirty="0"/>
              <a:t>What parts of the reading jumped out at you as important?</a:t>
            </a:r>
          </a:p>
          <a:p>
            <a:pPr fontAlgn="ctr"/>
            <a:r>
              <a:rPr lang="en-US" dirty="0"/>
              <a:t>Why is it important that children keep their verbal agreement?  </a:t>
            </a:r>
          </a:p>
          <a:p>
            <a:pPr fontAlgn="ctr"/>
            <a:r>
              <a:rPr lang="en-US" dirty="0"/>
              <a:t>Should a child be held accountable to complete an agreement for which he/she unknowingly agreed to?  Why or Why not?</a:t>
            </a:r>
          </a:p>
          <a:p>
            <a:pPr fontAlgn="ctr"/>
            <a:r>
              <a:rPr lang="en-US" dirty="0"/>
              <a:t>Have you as a parent given a verbal agreement, knowingly or unknowingly, to your child and not kept your commitment?  How did the child react?  What is the potential negative effect of such continued behavior?</a:t>
            </a:r>
          </a:p>
          <a:p>
            <a:pPr fontAlgn="ctr"/>
            <a:r>
              <a:rPr lang="en-US" dirty="0"/>
              <a:t>Given Swami's teachings presented in the reading, how will you handle a situation in which your child(</a:t>
            </a:r>
            <a:r>
              <a:rPr lang="en-US" dirty="0" err="1"/>
              <a:t>ren</a:t>
            </a:r>
            <a:r>
              <a:rPr lang="en-US" dirty="0"/>
              <a:t>) do not want to do what they have been asked to do?  Share your thoughts with your group members.</a:t>
            </a:r>
          </a:p>
        </p:txBody>
      </p:sp>
    </p:spTree>
    <p:extLst>
      <p:ext uri="{BB962C8B-B14F-4D97-AF65-F5344CB8AC3E}">
        <p14:creationId xmlns:p14="http://schemas.microsoft.com/office/powerpoint/2010/main" val="73598910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Share Session</a:t>
            </a:r>
            <a:endParaRPr lang="en-US" dirty="0"/>
          </a:p>
        </p:txBody>
      </p:sp>
      <p:sp>
        <p:nvSpPr>
          <p:cNvPr id="3" name="Text Placeholder 2"/>
          <p:cNvSpPr>
            <a:spLocks noGrp="1"/>
          </p:cNvSpPr>
          <p:nvPr>
            <p:ph type="body" idx="1"/>
          </p:nvPr>
        </p:nvSpPr>
        <p:spPr/>
        <p:txBody>
          <a:bodyPr/>
          <a:lstStyle/>
          <a:p>
            <a:r>
              <a:rPr lang="en-US" dirty="0" smtClean="0"/>
              <a:t>Facilitator will choose 1 question from the previous slide for each group to share in large group setting.</a:t>
            </a:r>
            <a:endParaRPr lang="en-US" dirty="0"/>
          </a:p>
        </p:txBody>
      </p:sp>
    </p:spTree>
    <p:extLst>
      <p:ext uri="{BB962C8B-B14F-4D97-AF65-F5344CB8AC3E}">
        <p14:creationId xmlns:p14="http://schemas.microsoft.com/office/powerpoint/2010/main" val="35592995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9966">
              <a:alpha val="60000"/>
            </a:srgbClr>
          </a:solidFill>
        </p:spPr>
        <p:txBody>
          <a:bodyPr/>
          <a:lstStyle/>
          <a:p>
            <a:pPr algn="ctr"/>
            <a:r>
              <a:rPr lang="en-US" b="1" dirty="0" smtClean="0">
                <a:solidFill>
                  <a:schemeClr val="bg1"/>
                </a:solidFill>
              </a:rPr>
              <a:t>Final Thought of the Day</a:t>
            </a:r>
            <a:endParaRPr lang="en-US" b="1" dirty="0">
              <a:solidFill>
                <a:schemeClr val="bg1"/>
              </a:solidFill>
            </a:endParaRPr>
          </a:p>
        </p:txBody>
      </p:sp>
      <p:sp>
        <p:nvSpPr>
          <p:cNvPr id="3" name="Content Placeholder 2"/>
          <p:cNvSpPr>
            <a:spLocks noGrp="1"/>
          </p:cNvSpPr>
          <p:nvPr>
            <p:ph idx="1"/>
          </p:nvPr>
        </p:nvSpPr>
        <p:spPr>
          <a:solidFill>
            <a:srgbClr val="FF9966">
              <a:alpha val="60000"/>
            </a:srgbClr>
          </a:solidFill>
        </p:spPr>
        <p:txBody>
          <a:bodyPr anchor="ctr"/>
          <a:lstStyle/>
          <a:p>
            <a:pPr marL="0" indent="0">
              <a:buNone/>
            </a:pPr>
            <a:r>
              <a:rPr lang="en-US" b="1" i="1" dirty="0">
                <a:solidFill>
                  <a:schemeClr val="bg1"/>
                </a:solidFill>
              </a:rPr>
              <a:t>“The action itself.  This is the anchor.  When we fulfill what we promise, we feel good about ourselves… … you have taught [the child] unity of thought, word, and deed, and this brings peace.  It also develops self-confidence as well as self-esteem.” Rita Bruce (Sathya Sai Parenting)</a:t>
            </a:r>
            <a:endParaRPr lang="en-US" b="1" dirty="0">
              <a:solidFill>
                <a:schemeClr val="bg1"/>
              </a:solidFill>
            </a:endParaRPr>
          </a:p>
        </p:txBody>
      </p:sp>
    </p:spTree>
    <p:extLst>
      <p:ext uri="{BB962C8B-B14F-4D97-AF65-F5344CB8AC3E}">
        <p14:creationId xmlns:p14="http://schemas.microsoft.com/office/powerpoint/2010/main" val="357604393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148</TotalTime>
  <Words>628</Words>
  <Application>Microsoft Office PowerPoint</Application>
  <PresentationFormat>Widescreen</PresentationFormat>
  <Paragraphs>42</Paragraphs>
  <Slides>9</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Arial</vt:lpstr>
      <vt:lpstr>Bell MT</vt:lpstr>
      <vt:lpstr>Bodoni MT</vt:lpstr>
      <vt:lpstr>Calibri</vt:lpstr>
      <vt:lpstr>Calibri Light</vt:lpstr>
      <vt:lpstr>Centaur</vt:lpstr>
      <vt:lpstr>Office Theme</vt:lpstr>
      <vt:lpstr>Harmony Circle  and Deeds</vt:lpstr>
      <vt:lpstr>Meeting Norms</vt:lpstr>
      <vt:lpstr>PowerPoint Presentation</vt:lpstr>
      <vt:lpstr>Week’s Share</vt:lpstr>
      <vt:lpstr>Reading for Today</vt:lpstr>
      <vt:lpstr>Group Discussion</vt:lpstr>
      <vt:lpstr>Questions for Discussion</vt:lpstr>
      <vt:lpstr>Share Session</vt:lpstr>
      <vt:lpstr>Final Thought of the Day</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Sonde, Ajaya G (JWE)</dc:creator>
  <cp:lastModifiedBy>Ajaya Sonde</cp:lastModifiedBy>
  <cp:revision>14</cp:revision>
  <dcterms:created xsi:type="dcterms:W3CDTF">2016-09-07T21:02:06Z</dcterms:created>
  <dcterms:modified xsi:type="dcterms:W3CDTF">2016-10-09T18:37:30Z</dcterms:modified>
</cp:coreProperties>
</file>