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59" r:id="rId6"/>
    <p:sldId id="262" r:id="rId7"/>
    <p:sldId id="260" r:id="rId8"/>
    <p:sldId id="261"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FFCCFF"/>
    <a:srgbClr val="FF99FF"/>
    <a:srgbClr val="FF66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52" autoAdjust="0"/>
    <p:restoredTop sz="94660"/>
  </p:normalViewPr>
  <p:slideViewPr>
    <p:cSldViewPr snapToGrid="0">
      <p:cViewPr varScale="1">
        <p:scale>
          <a:sx n="76" d="100"/>
          <a:sy n="76" d="100"/>
        </p:scale>
        <p:origin x="30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solidFill>
            <a:schemeClr val="bg1">
              <a:alpha val="50000"/>
            </a:schemeClr>
          </a:solidFill>
        </p:spPr>
        <p:txBody>
          <a:bodyPr anchor="b"/>
          <a:lstStyle>
            <a:lvl1pPr algn="ctr">
              <a:defRPr sz="6000">
                <a:latin typeface="Bell MT" panose="02020503060305020303"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a:solidFill>
            <a:schemeClr val="bg1">
              <a:alpha val="50000"/>
            </a:schemeClr>
          </a:solidFill>
        </p:spPr>
        <p:txBody>
          <a:bodyPr/>
          <a:lstStyle>
            <a:lvl1pPr marL="0" indent="0" algn="ctr">
              <a:buNone/>
              <a:defRPr sz="2400">
                <a:latin typeface="Bell MT" panose="020205030603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CEFB080D-246E-46BD-BB35-F0338A4AD7E4}" type="datetimeFigureOut">
              <a:rPr lang="en-US" smtClean="0"/>
              <a:t>9/18/2016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47879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FB080D-246E-46BD-BB35-F0338A4AD7E4}" type="datetimeFigureOut">
              <a:rPr lang="en-US" smtClean="0"/>
              <a:t>9/18/2016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38386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FB080D-246E-46BD-BB35-F0338A4AD7E4}" type="datetimeFigureOut">
              <a:rPr lang="en-US" smtClean="0"/>
              <a:t>9/18/2016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120251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alpha val="60000"/>
            </a:schemeClr>
          </a:solidFill>
        </p:spPr>
        <p:txBody>
          <a:bodyPr/>
          <a:lstStyle>
            <a:lvl1pPr>
              <a:defRPr>
                <a:latin typeface="Bell MT" panose="02020503060305020303"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solidFill>
            <a:schemeClr val="bg1">
              <a:alpha val="60000"/>
            </a:schemeClr>
          </a:solidFill>
        </p:spPr>
        <p:txBody>
          <a:bodyPr/>
          <a:lstStyle>
            <a:lvl1pPr>
              <a:defRPr>
                <a:latin typeface="Bell MT" panose="02020503060305020303" pitchFamily="18" charset="0"/>
              </a:defRPr>
            </a:lvl1pPr>
            <a:lvl2pPr>
              <a:defRPr>
                <a:latin typeface="Bell MT" panose="02020503060305020303" pitchFamily="18" charset="0"/>
              </a:defRPr>
            </a:lvl2pPr>
            <a:lvl3pPr>
              <a:defRPr>
                <a:latin typeface="Bell MT" panose="02020503060305020303" pitchFamily="18" charset="0"/>
              </a:defRPr>
            </a:lvl3pPr>
            <a:lvl4pPr>
              <a:defRPr>
                <a:latin typeface="Bell MT" panose="02020503060305020303" pitchFamily="18" charset="0"/>
              </a:defRPr>
            </a:lvl4pPr>
            <a:lvl5pPr>
              <a:defRPr>
                <a:latin typeface="Bell MT" panose="02020503060305020303"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FB080D-246E-46BD-BB35-F0338A4AD7E4}" type="datetimeFigureOut">
              <a:rPr lang="en-US" smtClean="0"/>
              <a:t>9/18/2016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407588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solidFill>
            <a:srgbClr val="FF99FF">
              <a:alpha val="50000"/>
            </a:srgbClr>
          </a:solidFill>
        </p:spPr>
        <p:txBody>
          <a:bodyPr anchor="ctr"/>
          <a:lstStyle>
            <a:lvl1pPr algn="ctr">
              <a:defRPr sz="6000">
                <a:latin typeface="Bell MT" panose="02020503060305020303"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831850" y="4589463"/>
            <a:ext cx="10515600" cy="1500187"/>
          </a:xfrm>
          <a:solidFill>
            <a:srgbClr val="FF99FF">
              <a:alpha val="50000"/>
            </a:srgbClr>
          </a:solidFill>
        </p:spPr>
        <p:txBody>
          <a:bodyPr/>
          <a:lstStyle>
            <a:lvl1pPr marL="0" indent="0">
              <a:buNone/>
              <a:defRPr sz="2400">
                <a:solidFill>
                  <a:schemeClr val="tx1"/>
                </a:solidFill>
                <a:latin typeface="Bell MT" panose="02020503060305020303"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CEFB080D-246E-46BD-BB35-F0338A4AD7E4}" type="datetimeFigureOut">
              <a:rPr lang="en-US" smtClean="0"/>
              <a:t>9/18/2016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78468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FB080D-246E-46BD-BB35-F0338A4AD7E4}" type="datetimeFigureOut">
              <a:rPr lang="en-US" smtClean="0"/>
              <a:t>9/18/2016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294066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FB080D-246E-46BD-BB35-F0338A4AD7E4}" type="datetimeFigureOut">
              <a:rPr lang="en-US" smtClean="0"/>
              <a:t>9/18/2016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24341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FB080D-246E-46BD-BB35-F0338A4AD7E4}" type="datetimeFigureOut">
              <a:rPr lang="en-US" smtClean="0"/>
              <a:t>9/18/2016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411640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B080D-246E-46BD-BB35-F0338A4AD7E4}" type="datetimeFigureOut">
              <a:rPr lang="en-US" smtClean="0"/>
              <a:t>9/18/2016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2195999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FB080D-246E-46BD-BB35-F0338A4AD7E4}" type="datetimeFigureOut">
              <a:rPr lang="en-US" smtClean="0"/>
              <a:t>9/18/2016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792576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FB080D-246E-46BD-BB35-F0338A4AD7E4}" type="datetimeFigureOut">
              <a:rPr lang="en-US" smtClean="0"/>
              <a:t>9/18/2016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714573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FB080D-246E-46BD-BB35-F0338A4AD7E4}" type="datetimeFigureOut">
              <a:rPr lang="en-US" smtClean="0"/>
              <a:t>9/18/2016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C4F96A-1FB5-4CEF-83CD-04CF2E48615E}" type="slidenum">
              <a:rPr lang="en-US" smtClean="0"/>
              <a:t>‹#›</a:t>
            </a:fld>
            <a:endParaRPr lang="en-US"/>
          </a:p>
        </p:txBody>
      </p:sp>
    </p:spTree>
    <p:extLst>
      <p:ext uri="{BB962C8B-B14F-4D97-AF65-F5344CB8AC3E}">
        <p14:creationId xmlns:p14="http://schemas.microsoft.com/office/powerpoint/2010/main" val="2104684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bg1">
              <a:alpha val="60000"/>
            </a:schemeClr>
          </a:solidFill>
        </p:spPr>
        <p:txBody>
          <a:bodyPr/>
          <a:lstStyle/>
          <a:p>
            <a:r>
              <a:rPr lang="en-US" dirty="0" smtClean="0"/>
              <a:t>Harmony Circle </a:t>
            </a:r>
            <a:r>
              <a:rPr lang="en-US" dirty="0" smtClean="0"/>
              <a:t/>
            </a:r>
            <a:br>
              <a:rPr lang="en-US" dirty="0" smtClean="0"/>
            </a:br>
            <a:r>
              <a:rPr lang="en-US" dirty="0" smtClean="0"/>
              <a:t>and Words</a:t>
            </a:r>
            <a:endParaRPr lang="en-US" dirty="0"/>
          </a:p>
        </p:txBody>
      </p:sp>
      <p:sp>
        <p:nvSpPr>
          <p:cNvPr id="3" name="Subtitle 2"/>
          <p:cNvSpPr>
            <a:spLocks noGrp="1"/>
          </p:cNvSpPr>
          <p:nvPr>
            <p:ph type="subTitle" idx="1"/>
          </p:nvPr>
        </p:nvSpPr>
        <p:spPr>
          <a:solidFill>
            <a:schemeClr val="bg1">
              <a:alpha val="60000"/>
            </a:schemeClr>
          </a:solidFill>
        </p:spPr>
        <p:txBody>
          <a:bodyPr/>
          <a:lstStyle/>
          <a:p>
            <a:r>
              <a:rPr lang="en-US" dirty="0" smtClean="0"/>
              <a:t>Sai Parenting Class</a:t>
            </a:r>
          </a:p>
          <a:p>
            <a:r>
              <a:rPr lang="en-US" dirty="0" smtClean="0"/>
              <a:t>South Houston Center</a:t>
            </a:r>
            <a:endParaRPr lang="en-US" dirty="0"/>
          </a:p>
        </p:txBody>
      </p:sp>
    </p:spTree>
    <p:extLst>
      <p:ext uri="{BB962C8B-B14F-4D97-AF65-F5344CB8AC3E}">
        <p14:creationId xmlns:p14="http://schemas.microsoft.com/office/powerpoint/2010/main" val="8706627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99">
              <a:alpha val="60000"/>
            </a:srgbClr>
          </a:solidFill>
        </p:spPr>
        <p:txBody>
          <a:bodyPr/>
          <a:lstStyle/>
          <a:p>
            <a:pPr algn="ctr"/>
            <a:r>
              <a:rPr lang="en-US" dirty="0"/>
              <a:t>Meeting Norms</a:t>
            </a:r>
          </a:p>
        </p:txBody>
      </p:sp>
      <p:sp>
        <p:nvSpPr>
          <p:cNvPr id="3" name="Content Placeholder 2"/>
          <p:cNvSpPr>
            <a:spLocks noGrp="1"/>
          </p:cNvSpPr>
          <p:nvPr>
            <p:ph idx="1"/>
          </p:nvPr>
        </p:nvSpPr>
        <p:spPr>
          <a:solidFill>
            <a:srgbClr val="FFFF99">
              <a:alpha val="60000"/>
            </a:srgbClr>
          </a:solidFill>
        </p:spPr>
        <p:txBody>
          <a:bodyPr/>
          <a:lstStyle/>
          <a:p>
            <a:r>
              <a:rPr lang="en-US" dirty="0"/>
              <a:t>Be Present (physically &amp; mentally)</a:t>
            </a:r>
          </a:p>
          <a:p>
            <a:r>
              <a:rPr lang="en-US" dirty="0"/>
              <a:t>Be Genuine with each other about ideas and feelings</a:t>
            </a:r>
          </a:p>
          <a:p>
            <a:r>
              <a:rPr lang="en-US" dirty="0"/>
              <a:t>Listen first to understand</a:t>
            </a:r>
          </a:p>
          <a:p>
            <a:r>
              <a:rPr lang="en-US" dirty="0"/>
              <a:t>Refrain from judging another’s ideas or situations</a:t>
            </a:r>
          </a:p>
          <a:p>
            <a:r>
              <a:rPr lang="en-US" dirty="0"/>
              <a:t>Do NOT bring in personal matters as a form of a vent session or to seek peer solutions.</a:t>
            </a:r>
          </a:p>
          <a:p>
            <a:r>
              <a:rPr lang="en-US" dirty="0"/>
              <a:t>Support each other but refrain from trying to “solve” another’s problems.</a:t>
            </a:r>
          </a:p>
        </p:txBody>
      </p:sp>
    </p:spTree>
    <p:extLst>
      <p:ext uri="{BB962C8B-B14F-4D97-AF65-F5344CB8AC3E}">
        <p14:creationId xmlns:p14="http://schemas.microsoft.com/office/powerpoint/2010/main" val="33163754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4468" y="554772"/>
            <a:ext cx="11515240" cy="6133089"/>
          </a:xfrm>
          <a:prstGeom prst="rect">
            <a:avLst/>
          </a:prstGeom>
          <a:solidFill>
            <a:schemeClr val="accent6">
              <a:lumMod val="40000"/>
              <a:lumOff val="60000"/>
              <a:alpha val="70000"/>
            </a:schemeClr>
          </a:solidFill>
        </p:spPr>
        <p:txBody>
          <a:bodyPr wrap="square">
            <a:spAutoFit/>
          </a:bodyPr>
          <a:lstStyle/>
          <a:p>
            <a:pPr>
              <a:lnSpc>
                <a:spcPct val="130000"/>
              </a:lnSpc>
              <a:spcAft>
                <a:spcPts val="800"/>
              </a:spcAft>
            </a:pPr>
            <a:r>
              <a:rPr lang="en-US" kern="1400" dirty="0" smtClean="0">
                <a:solidFill>
                  <a:srgbClr val="000000"/>
                </a:solidFill>
                <a:latin typeface="Centaur" panose="02030504050205020304" pitchFamily="18" charset="0"/>
              </a:rPr>
              <a:t>Oh Lord,</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Teach me to understand my children, to listen patiently to what they have to say and to answer all their questions kindly.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Keep me from interrupting them or contradicting them.  Make me as courteous to them as I would have them be to me.</a:t>
            </a:r>
            <a:endParaRPr lang="en-US" sz="1200" kern="1400" dirty="0" smtClean="0">
              <a:solidFill>
                <a:srgbClr val="000000"/>
              </a:solidFill>
              <a:latin typeface="Centaur" panose="02030504050205020304" pitchFamily="18" charset="0"/>
            </a:endParaRPr>
          </a:p>
          <a:p>
            <a:pPr>
              <a:lnSpc>
                <a:spcPct val="119000"/>
              </a:lnSpc>
              <a:spcAft>
                <a:spcPts val="800"/>
              </a:spcAft>
            </a:pPr>
            <a:r>
              <a:rPr lang="en-US" kern="1400" dirty="0" smtClean="0">
                <a:solidFill>
                  <a:srgbClr val="000000"/>
                </a:solidFill>
                <a:latin typeface="Centaur" panose="02030504050205020304" pitchFamily="18" charset="0"/>
              </a:rPr>
              <a:t>Forbid that I should ever laugh at their mistakes, or resort to shame or ridicule when they displease me.  May I never punish them for my own selfish satisfaction or to show my power.</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Let me not tempt my child to lie or steal.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And guide me, hour by hour, that I may demonstrate by all I say and do that honesty produces happiness.</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Reduce, I pray, the meanness in me.  And when I am out of sorts, help me, O Lord, to hold my tongue.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May I ever be mindful that my children are children and I should not expect of them the judgment of adults.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Let me not rob them of the opportunity to wait on themselves and to make decisions. </a:t>
            </a:r>
            <a:endParaRPr lang="en-US" sz="1200" kern="1400" dirty="0" smtClean="0">
              <a:solidFill>
                <a:srgbClr val="000000"/>
              </a:solidFill>
              <a:latin typeface="Centaur" panose="02030504050205020304" pitchFamily="18" charset="0"/>
            </a:endParaRPr>
          </a:p>
          <a:p>
            <a:pPr>
              <a:lnSpc>
                <a:spcPct val="119000"/>
              </a:lnSpc>
              <a:spcAft>
                <a:spcPts val="800"/>
              </a:spcAft>
            </a:pPr>
            <a:r>
              <a:rPr lang="en-US" kern="1400" dirty="0" smtClean="0">
                <a:solidFill>
                  <a:srgbClr val="000000"/>
                </a:solidFill>
                <a:latin typeface="Centaur" panose="02030504050205020304" pitchFamily="18" charset="0"/>
              </a:rPr>
              <a:t>Bless me with bigness to grant them all their reasonable requests and the courage to deny them privileges I know will do them harm.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Make me fair and just and kind, and fit to be loved and respected and imitated by children.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Om </a:t>
            </a:r>
            <a:r>
              <a:rPr lang="en-US" kern="1400" dirty="0" err="1" smtClean="0">
                <a:solidFill>
                  <a:srgbClr val="000000"/>
                </a:solidFill>
                <a:latin typeface="Centaur" panose="02030504050205020304" pitchFamily="18" charset="0"/>
              </a:rPr>
              <a:t>Shanthi</a:t>
            </a:r>
            <a:r>
              <a:rPr lang="en-US" kern="1400" dirty="0" smtClean="0">
                <a:solidFill>
                  <a:srgbClr val="000000"/>
                </a:solidFill>
                <a:latin typeface="Centaur" panose="02030504050205020304" pitchFamily="18" charset="0"/>
              </a:rPr>
              <a:t>, </a:t>
            </a:r>
            <a:r>
              <a:rPr lang="en-US" kern="1400" dirty="0" err="1" smtClean="0">
                <a:solidFill>
                  <a:srgbClr val="000000"/>
                </a:solidFill>
                <a:latin typeface="Centaur" panose="02030504050205020304" pitchFamily="18" charset="0"/>
              </a:rPr>
              <a:t>Shanthi</a:t>
            </a:r>
            <a:r>
              <a:rPr lang="en-US" kern="1400" dirty="0" smtClean="0">
                <a:solidFill>
                  <a:srgbClr val="000000"/>
                </a:solidFill>
                <a:latin typeface="Centaur" panose="02030504050205020304" pitchFamily="18" charset="0"/>
              </a:rPr>
              <a:t>, </a:t>
            </a:r>
            <a:r>
              <a:rPr lang="en-US" kern="1400" dirty="0" err="1" smtClean="0">
                <a:solidFill>
                  <a:srgbClr val="000000"/>
                </a:solidFill>
                <a:latin typeface="Centaur" panose="02030504050205020304" pitchFamily="18" charset="0"/>
              </a:rPr>
              <a:t>Shanthihi</a:t>
            </a:r>
            <a:endParaRPr lang="en-US" sz="1200" kern="1400" dirty="0" smtClean="0">
              <a:solidFill>
                <a:srgbClr val="000000"/>
              </a:solidFill>
              <a:latin typeface="Centaur" panose="02030504050205020304" pitchFamily="18" charset="0"/>
            </a:endParaRPr>
          </a:p>
          <a:p>
            <a:pPr>
              <a:lnSpc>
                <a:spcPct val="119000"/>
              </a:lnSpc>
              <a:spcAft>
                <a:spcPts val="600"/>
              </a:spcAft>
            </a:pPr>
            <a:r>
              <a:rPr lang="en-US" sz="1200" kern="1400" dirty="0" smtClean="0">
                <a:solidFill>
                  <a:srgbClr val="000000"/>
                </a:solidFill>
                <a:latin typeface="Calibri" panose="020F0502020204030204" pitchFamily="34" charset="0"/>
              </a:rPr>
              <a:t> </a:t>
            </a:r>
            <a:endParaRPr lang="en-US" sz="1200" kern="1400" dirty="0">
              <a:solidFill>
                <a:srgbClr val="000000"/>
              </a:solidFill>
              <a:latin typeface="Calibri" panose="020F0502020204030204" pitchFamily="34" charset="0"/>
            </a:endParaRPr>
          </a:p>
        </p:txBody>
      </p:sp>
      <p:sp>
        <p:nvSpPr>
          <p:cNvPr id="5" name="Rectangle 4"/>
          <p:cNvSpPr/>
          <p:nvPr/>
        </p:nvSpPr>
        <p:spPr>
          <a:xfrm>
            <a:off x="4836072" y="432888"/>
            <a:ext cx="2519857" cy="523220"/>
          </a:xfrm>
          <a:prstGeom prst="rect">
            <a:avLst/>
          </a:prstGeom>
        </p:spPr>
        <p:txBody>
          <a:bodyPr wrap="none">
            <a:spAutoFit/>
          </a:bodyPr>
          <a:lstStyle/>
          <a:p>
            <a:pPr lvl="0" algn="ctr"/>
            <a:r>
              <a:rPr lang="en-US" sz="2800">
                <a:solidFill>
                  <a:prstClr val="black"/>
                </a:solidFill>
                <a:latin typeface="Bodoni MT"/>
              </a:rPr>
              <a:t>Parent’s Prayer</a:t>
            </a:r>
            <a:endParaRPr lang="en-US" sz="2800" dirty="0">
              <a:solidFill>
                <a:prstClr val="black"/>
              </a:solidFill>
              <a:latin typeface="Bodoni MT"/>
            </a:endParaRPr>
          </a:p>
        </p:txBody>
      </p:sp>
    </p:spTree>
    <p:extLst>
      <p:ext uri="{BB962C8B-B14F-4D97-AF65-F5344CB8AC3E}">
        <p14:creationId xmlns:p14="http://schemas.microsoft.com/office/powerpoint/2010/main" val="22741049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alpha val="50000"/>
            </a:schemeClr>
          </a:solidFill>
        </p:spPr>
        <p:txBody>
          <a:bodyPr/>
          <a:lstStyle/>
          <a:p>
            <a:r>
              <a:rPr lang="en-US" dirty="0" smtClean="0"/>
              <a:t>Week’s Share</a:t>
            </a:r>
            <a:endParaRPr lang="en-US" dirty="0"/>
          </a:p>
        </p:txBody>
      </p:sp>
      <p:sp>
        <p:nvSpPr>
          <p:cNvPr id="3" name="Text Placeholder 2"/>
          <p:cNvSpPr>
            <a:spLocks noGrp="1"/>
          </p:cNvSpPr>
          <p:nvPr>
            <p:ph type="body" idx="1"/>
          </p:nvPr>
        </p:nvSpPr>
        <p:spPr>
          <a:solidFill>
            <a:schemeClr val="accent6">
              <a:alpha val="50000"/>
            </a:schemeClr>
          </a:solidFill>
        </p:spPr>
        <p:txBody>
          <a:bodyPr/>
          <a:lstStyle/>
          <a:p>
            <a:r>
              <a:rPr lang="en-US" dirty="0" smtClean="0"/>
              <a:t>Please sit in small groups based by grade level: Elementary, Junior High/Middle, and High School.  Last week we discussed thoughts and how they affect harmony.  Share in your small groups, whether you tried to watch your thoughts and if so, how did it go.  If not, what can you do to watch your thoughts more.</a:t>
            </a:r>
            <a:endParaRPr lang="en-US" dirty="0"/>
          </a:p>
        </p:txBody>
      </p:sp>
    </p:spTree>
    <p:extLst>
      <p:ext uri="{BB962C8B-B14F-4D97-AF65-F5344CB8AC3E}">
        <p14:creationId xmlns:p14="http://schemas.microsoft.com/office/powerpoint/2010/main" val="2716476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CFF">
              <a:alpha val="69804"/>
            </a:srgbClr>
          </a:solidFill>
        </p:spPr>
        <p:txBody>
          <a:bodyPr/>
          <a:lstStyle/>
          <a:p>
            <a:r>
              <a:rPr lang="en-US" dirty="0" smtClean="0"/>
              <a:t>Reading for Today</a:t>
            </a:r>
            <a:endParaRPr lang="en-US" dirty="0"/>
          </a:p>
        </p:txBody>
      </p:sp>
      <p:sp>
        <p:nvSpPr>
          <p:cNvPr id="3" name="Text Placeholder 2"/>
          <p:cNvSpPr>
            <a:spLocks noGrp="1"/>
          </p:cNvSpPr>
          <p:nvPr>
            <p:ph type="body" idx="1"/>
          </p:nvPr>
        </p:nvSpPr>
        <p:spPr>
          <a:solidFill>
            <a:srgbClr val="FFCCFF">
              <a:alpha val="69804"/>
            </a:srgbClr>
          </a:solidFill>
        </p:spPr>
        <p:txBody>
          <a:bodyPr>
            <a:normAutofit fontScale="92500"/>
          </a:bodyPr>
          <a:lstStyle/>
          <a:p>
            <a:r>
              <a:rPr lang="en-US" sz="3200" dirty="0"/>
              <a:t>R</a:t>
            </a:r>
            <a:r>
              <a:rPr lang="en-US" sz="3200" dirty="0" smtClean="0"/>
              <a:t>ead </a:t>
            </a:r>
            <a:r>
              <a:rPr lang="en-US" sz="3200" dirty="0"/>
              <a:t>the third section of Chapter 10 only that has the subheading Second Stage Harmony Circle </a:t>
            </a:r>
            <a:r>
              <a:rPr lang="en-US" sz="3200" dirty="0" smtClean="0"/>
              <a:t>Process </a:t>
            </a:r>
            <a:r>
              <a:rPr lang="en-US" sz="3200" dirty="0" smtClean="0"/>
              <a:t>and </a:t>
            </a:r>
            <a:r>
              <a:rPr lang="en-US" sz="3200" dirty="0"/>
              <a:t>stopping at the subheading </a:t>
            </a:r>
            <a:r>
              <a:rPr lang="en-US" sz="3200" dirty="0" smtClean="0"/>
              <a:t>Third </a:t>
            </a:r>
            <a:r>
              <a:rPr lang="en-US" sz="3200" dirty="0"/>
              <a:t>Stage Harmony Circle Process.</a:t>
            </a:r>
          </a:p>
        </p:txBody>
      </p:sp>
    </p:spTree>
    <p:extLst>
      <p:ext uri="{BB962C8B-B14F-4D97-AF65-F5344CB8AC3E}">
        <p14:creationId xmlns:p14="http://schemas.microsoft.com/office/powerpoint/2010/main" val="336900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164838"/>
          </a:xfrm>
        </p:spPr>
        <p:txBody>
          <a:bodyPr/>
          <a:lstStyle/>
          <a:p>
            <a:r>
              <a:rPr lang="en-US" dirty="0" smtClean="0"/>
              <a:t>Group Discussion</a:t>
            </a:r>
            <a:endParaRPr lang="en-US" dirty="0"/>
          </a:p>
        </p:txBody>
      </p:sp>
      <p:sp>
        <p:nvSpPr>
          <p:cNvPr id="3" name="Text Placeholder 2"/>
          <p:cNvSpPr>
            <a:spLocks noGrp="1"/>
          </p:cNvSpPr>
          <p:nvPr>
            <p:ph type="body" idx="1"/>
          </p:nvPr>
        </p:nvSpPr>
        <p:spPr>
          <a:xfrm>
            <a:off x="831850" y="4014059"/>
            <a:ext cx="10515600" cy="2603717"/>
          </a:xfrm>
        </p:spPr>
        <p:txBody>
          <a:bodyPr>
            <a:normAutofit/>
          </a:bodyPr>
          <a:lstStyle/>
          <a:p>
            <a:r>
              <a:rPr lang="en-US" dirty="0" smtClean="0"/>
              <a:t>Please divide yourselves based upon your child’s grade level: </a:t>
            </a:r>
            <a:br>
              <a:rPr lang="en-US" dirty="0" smtClean="0"/>
            </a:br>
            <a:r>
              <a:rPr lang="en-US" dirty="0" smtClean="0"/>
              <a:t>Lower Elementary (K-2), Upper Elementary (3-5), Junior High/Middle (6-8), Lower Classmen High School (9-10), &amp; Upper Classmen High School(11-12).</a:t>
            </a:r>
          </a:p>
          <a:p>
            <a:r>
              <a:rPr lang="en-US" dirty="0" smtClean="0"/>
              <a:t>Please form small groups no more than 4 people.</a:t>
            </a:r>
          </a:p>
          <a:p>
            <a:r>
              <a:rPr lang="en-US" dirty="0" smtClean="0"/>
              <a:t>Each member of small group should take turns to answer ALL of the questions on the next slide.  One person may want to take notes for discussion share session.</a:t>
            </a:r>
            <a:endParaRPr lang="en-US" dirty="0"/>
          </a:p>
        </p:txBody>
      </p:sp>
    </p:spTree>
    <p:extLst>
      <p:ext uri="{BB962C8B-B14F-4D97-AF65-F5344CB8AC3E}">
        <p14:creationId xmlns:p14="http://schemas.microsoft.com/office/powerpoint/2010/main" val="429162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365125"/>
            <a:ext cx="11811000" cy="1325563"/>
          </a:xfrm>
          <a:solidFill>
            <a:schemeClr val="tx2">
              <a:lumMod val="20000"/>
              <a:lumOff val="80000"/>
              <a:alpha val="70000"/>
            </a:schemeClr>
          </a:solidFill>
        </p:spPr>
        <p:txBody>
          <a:bodyPr/>
          <a:lstStyle/>
          <a:p>
            <a:pPr algn="ctr"/>
            <a:r>
              <a:rPr lang="en-US" dirty="0" smtClean="0"/>
              <a:t>Questions for Discussion</a:t>
            </a:r>
            <a:endParaRPr lang="en-US" dirty="0"/>
          </a:p>
        </p:txBody>
      </p:sp>
      <p:sp>
        <p:nvSpPr>
          <p:cNvPr id="3" name="Content Placeholder 2"/>
          <p:cNvSpPr>
            <a:spLocks noGrp="1"/>
          </p:cNvSpPr>
          <p:nvPr>
            <p:ph idx="1"/>
          </p:nvPr>
        </p:nvSpPr>
        <p:spPr>
          <a:xfrm>
            <a:off x="190500" y="1825624"/>
            <a:ext cx="11811000" cy="4727575"/>
          </a:xfrm>
          <a:solidFill>
            <a:schemeClr val="tx2">
              <a:lumMod val="20000"/>
              <a:lumOff val="80000"/>
              <a:alpha val="70000"/>
            </a:schemeClr>
          </a:solidFill>
        </p:spPr>
        <p:txBody>
          <a:bodyPr>
            <a:normAutofit fontScale="92500" lnSpcReduction="10000"/>
          </a:bodyPr>
          <a:lstStyle/>
          <a:p>
            <a:pPr fontAlgn="ctr"/>
            <a:r>
              <a:rPr lang="en-US" dirty="0"/>
              <a:t>What parts of the reading jumped out at you as important?</a:t>
            </a:r>
          </a:p>
          <a:p>
            <a:pPr fontAlgn="ctr"/>
            <a:r>
              <a:rPr lang="en-US" dirty="0"/>
              <a:t>Why is it important that a verbal agreement is acquired when instructing children? Are all verbal agreements made willingly?</a:t>
            </a:r>
          </a:p>
          <a:p>
            <a:pPr fontAlgn="ctr"/>
            <a:r>
              <a:rPr lang="en-US" dirty="0"/>
              <a:t>What is the a difference between a knowing agreement, where the child knowingly agrees to something asked of him/her vs. an unknowing agreement, where the child gives an agreement without fully understanding what he/she is agreeing to i.e. said to shut the parent up?  How does each affect the outcome of the instruction originally given?</a:t>
            </a:r>
          </a:p>
          <a:p>
            <a:pPr fontAlgn="ctr"/>
            <a:r>
              <a:rPr lang="en-US" dirty="0"/>
              <a:t>Have you ever attempted to acquire a verbal agreement when instructing your own child?  If so, what did you say and how did your child react?  </a:t>
            </a:r>
          </a:p>
          <a:p>
            <a:pPr fontAlgn="ctr"/>
            <a:r>
              <a:rPr lang="en-US" dirty="0"/>
              <a:t>Take a moment to reflect and think about when and in what situations you will acquire a verbal agreement from your child(</a:t>
            </a:r>
            <a:r>
              <a:rPr lang="en-US" dirty="0" err="1"/>
              <a:t>ren</a:t>
            </a:r>
            <a:r>
              <a:rPr lang="en-US" dirty="0"/>
              <a:t>).  Share your thoughts with your group members</a:t>
            </a:r>
          </a:p>
        </p:txBody>
      </p:sp>
    </p:spTree>
    <p:extLst>
      <p:ext uri="{BB962C8B-B14F-4D97-AF65-F5344CB8AC3E}">
        <p14:creationId xmlns:p14="http://schemas.microsoft.com/office/powerpoint/2010/main" val="7359891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 Session</a:t>
            </a:r>
            <a:endParaRPr lang="en-US" dirty="0"/>
          </a:p>
        </p:txBody>
      </p:sp>
      <p:sp>
        <p:nvSpPr>
          <p:cNvPr id="3" name="Text Placeholder 2"/>
          <p:cNvSpPr>
            <a:spLocks noGrp="1"/>
          </p:cNvSpPr>
          <p:nvPr>
            <p:ph type="body" idx="1"/>
          </p:nvPr>
        </p:nvSpPr>
        <p:spPr/>
        <p:txBody>
          <a:bodyPr/>
          <a:lstStyle/>
          <a:p>
            <a:r>
              <a:rPr lang="en-US" dirty="0" smtClean="0"/>
              <a:t>Facilitator will choose 1 question from the previous slide for each group to share in large group setting.</a:t>
            </a:r>
            <a:endParaRPr lang="en-US" dirty="0"/>
          </a:p>
        </p:txBody>
      </p:sp>
    </p:spTree>
    <p:extLst>
      <p:ext uri="{BB962C8B-B14F-4D97-AF65-F5344CB8AC3E}">
        <p14:creationId xmlns:p14="http://schemas.microsoft.com/office/powerpoint/2010/main" val="355929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9966">
              <a:alpha val="60000"/>
            </a:srgbClr>
          </a:solidFill>
        </p:spPr>
        <p:txBody>
          <a:bodyPr/>
          <a:lstStyle/>
          <a:p>
            <a:pPr algn="ctr"/>
            <a:r>
              <a:rPr lang="en-US" b="1" dirty="0" smtClean="0">
                <a:solidFill>
                  <a:schemeClr val="bg1"/>
                </a:solidFill>
              </a:rPr>
              <a:t>Final Thought of the Day</a:t>
            </a:r>
            <a:endParaRPr lang="en-US" b="1" dirty="0">
              <a:solidFill>
                <a:schemeClr val="bg1"/>
              </a:solidFill>
            </a:endParaRPr>
          </a:p>
        </p:txBody>
      </p:sp>
      <p:sp>
        <p:nvSpPr>
          <p:cNvPr id="3" name="Content Placeholder 2"/>
          <p:cNvSpPr>
            <a:spLocks noGrp="1"/>
          </p:cNvSpPr>
          <p:nvPr>
            <p:ph idx="1"/>
          </p:nvPr>
        </p:nvSpPr>
        <p:spPr>
          <a:solidFill>
            <a:srgbClr val="FF9966">
              <a:alpha val="60000"/>
            </a:srgbClr>
          </a:solidFill>
        </p:spPr>
        <p:txBody>
          <a:bodyPr anchor="ctr"/>
          <a:lstStyle/>
          <a:p>
            <a:pPr marL="0" indent="0">
              <a:buNone/>
            </a:pPr>
            <a:r>
              <a:rPr lang="en-US" b="1" i="1" dirty="0">
                <a:solidFill>
                  <a:schemeClr val="bg1"/>
                </a:solidFill>
              </a:rPr>
              <a:t> “The mind creates the </a:t>
            </a:r>
            <a:r>
              <a:rPr lang="en-US" b="1" i="1" dirty="0" err="1">
                <a:solidFill>
                  <a:schemeClr val="bg1"/>
                </a:solidFill>
              </a:rPr>
              <a:t>bhavam</a:t>
            </a:r>
            <a:r>
              <a:rPr lang="en-US" b="1" i="1" dirty="0">
                <a:solidFill>
                  <a:schemeClr val="bg1"/>
                </a:solidFill>
              </a:rPr>
              <a:t> [feeling or thought] which is expressed through the tongue in words and done by the limbs in action.  Human life is a combination of the functions of thought, speech, and actions.” </a:t>
            </a:r>
            <a:r>
              <a:rPr lang="en-US" b="1" i="1" dirty="0" err="1">
                <a:solidFill>
                  <a:schemeClr val="bg1"/>
                </a:solidFill>
              </a:rPr>
              <a:t>Sanathana</a:t>
            </a:r>
            <a:r>
              <a:rPr lang="en-US" b="1" i="1" dirty="0">
                <a:solidFill>
                  <a:schemeClr val="bg1"/>
                </a:solidFill>
              </a:rPr>
              <a:t> </a:t>
            </a:r>
            <a:r>
              <a:rPr lang="en-US" b="1" i="1" dirty="0" err="1">
                <a:solidFill>
                  <a:schemeClr val="bg1"/>
                </a:solidFill>
              </a:rPr>
              <a:t>Sarathi</a:t>
            </a:r>
            <a:r>
              <a:rPr lang="en-US" b="1" i="1" dirty="0">
                <a:solidFill>
                  <a:schemeClr val="bg1"/>
                </a:solidFill>
              </a:rPr>
              <a:t> January 1999</a:t>
            </a:r>
            <a:endParaRPr lang="en-US" b="1" dirty="0">
              <a:solidFill>
                <a:schemeClr val="bg1"/>
              </a:solidFill>
            </a:endParaRPr>
          </a:p>
        </p:txBody>
      </p:sp>
    </p:spTree>
    <p:extLst>
      <p:ext uri="{BB962C8B-B14F-4D97-AF65-F5344CB8AC3E}">
        <p14:creationId xmlns:p14="http://schemas.microsoft.com/office/powerpoint/2010/main" val="3576043936"/>
      </p:ext>
    </p:extLst>
  </p:cSld>
  <p:clrMapOvr>
    <a:masterClrMapping/>
  </p:clrMapOvr>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653</Words>
  <Application>Microsoft Office PowerPoint</Application>
  <PresentationFormat>Widescreen</PresentationFormat>
  <Paragraphs>42</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Bell MT</vt:lpstr>
      <vt:lpstr>Bodoni MT</vt:lpstr>
      <vt:lpstr>Calibri</vt:lpstr>
      <vt:lpstr>Calibri Light</vt:lpstr>
      <vt:lpstr>Centaur</vt:lpstr>
      <vt:lpstr>Office Theme</vt:lpstr>
      <vt:lpstr>Harmony Circle  and Words</vt:lpstr>
      <vt:lpstr>Meeting Norms</vt:lpstr>
      <vt:lpstr>PowerPoint Presentation</vt:lpstr>
      <vt:lpstr>Week’s Share</vt:lpstr>
      <vt:lpstr>Reading for Today</vt:lpstr>
      <vt:lpstr>Group Discussion</vt:lpstr>
      <vt:lpstr>Questions for Discussion</vt:lpstr>
      <vt:lpstr>Share Session</vt:lpstr>
      <vt:lpstr>Final Thought of the Day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Sonde, Ajaya G (JWE)</dc:creator>
  <cp:lastModifiedBy>Ajaya Sonde</cp:lastModifiedBy>
  <cp:revision>12</cp:revision>
  <dcterms:created xsi:type="dcterms:W3CDTF">2016-09-07T21:02:06Z</dcterms:created>
  <dcterms:modified xsi:type="dcterms:W3CDTF">2016-09-18T13:53:17Z</dcterms:modified>
</cp:coreProperties>
</file>