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CCFF"/>
    <a:srgbClr val="FF99FF"/>
    <a:srgbClr val="FF66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2" autoAdjust="0"/>
    <p:restoredTop sz="94660"/>
  </p:normalViewPr>
  <p:slideViewPr>
    <p:cSldViewPr snapToGrid="0">
      <p:cViewPr varScale="1">
        <p:scale>
          <a:sx n="62" d="100"/>
          <a:sy n="62" d="100"/>
        </p:scale>
        <p:origin x="90"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solidFill>
            <a:schemeClr val="bg1">
              <a:alpha val="50000"/>
            </a:schemeClr>
          </a:solidFill>
        </p:spPr>
        <p:txBody>
          <a:bodyPr anchor="b"/>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a:solidFill>
            <a:schemeClr val="bg1">
              <a:alpha val="50000"/>
            </a:schemeClr>
          </a:solidFill>
        </p:spPr>
        <p:txBody>
          <a:bodyPr/>
          <a:lstStyle>
            <a:lvl1pPr marL="0" indent="0" algn="ctr">
              <a:buNone/>
              <a:defRPr sz="2400">
                <a:latin typeface="Bell MT" panose="020205030603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CEFB080D-246E-46BD-BB35-F0338A4AD7E4}"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47879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38386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120251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alpha val="60000"/>
            </a:schemeClr>
          </a:solidFill>
        </p:spPr>
        <p:txBody>
          <a:bodyPr/>
          <a:lstStyle>
            <a:lvl1pPr>
              <a:defRPr>
                <a:latin typeface="Bell MT" panose="02020503060305020303"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solidFill>
            <a:schemeClr val="bg1">
              <a:alpha val="60000"/>
            </a:schemeClr>
          </a:solidFill>
        </p:spPr>
        <p:txBody>
          <a:bodyPr/>
          <a:lstStyle>
            <a:lvl1pPr>
              <a:defRPr>
                <a:latin typeface="Bell MT" panose="02020503060305020303" pitchFamily="18" charset="0"/>
              </a:defRPr>
            </a:lvl1pPr>
            <a:lvl2pPr>
              <a:defRPr>
                <a:latin typeface="Bell MT" panose="02020503060305020303" pitchFamily="18" charset="0"/>
              </a:defRPr>
            </a:lvl2pPr>
            <a:lvl3pPr>
              <a:defRPr>
                <a:latin typeface="Bell MT" panose="02020503060305020303" pitchFamily="18" charset="0"/>
              </a:defRPr>
            </a:lvl3pPr>
            <a:lvl4pPr>
              <a:defRPr>
                <a:latin typeface="Bell MT" panose="02020503060305020303" pitchFamily="18" charset="0"/>
              </a:defRPr>
            </a:lvl4pPr>
            <a:lvl5pPr>
              <a:defRPr>
                <a:latin typeface="Bell MT" panose="02020503060305020303"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407588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solidFill>
            <a:srgbClr val="FF99FF">
              <a:alpha val="50000"/>
            </a:srgbClr>
          </a:solidFill>
        </p:spPr>
        <p:txBody>
          <a:bodyPr anchor="ctr"/>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1850" y="4589463"/>
            <a:ext cx="10515600" cy="1500187"/>
          </a:xfrm>
          <a:solidFill>
            <a:srgbClr val="FF99FF">
              <a:alpha val="50000"/>
            </a:srgbClr>
          </a:solidFill>
        </p:spPr>
        <p:txBody>
          <a:bodyPr/>
          <a:lstStyle>
            <a:lvl1pPr marL="0" indent="0">
              <a:buNone/>
              <a:defRPr sz="2400">
                <a:solidFill>
                  <a:schemeClr val="tx1"/>
                </a:solidFill>
                <a:latin typeface="Bell MT" panose="02020503060305020303"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EFB080D-246E-46BD-BB35-F0338A4AD7E4}" type="datetimeFigureOut">
              <a:rPr lang="en-US" smtClean="0"/>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8468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FB080D-246E-46BD-BB35-F0338A4AD7E4}" type="datetimeFigureOut">
              <a:rPr lang="en-US" smtClean="0"/>
              <a:t>9/10/2016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94066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FB080D-246E-46BD-BB35-F0338A4AD7E4}" type="datetimeFigureOut">
              <a:rPr lang="en-US" smtClean="0"/>
              <a:t>9/10/2016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24341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FB080D-246E-46BD-BB35-F0338A4AD7E4}" type="datetimeFigureOut">
              <a:rPr lang="en-US" smtClean="0"/>
              <a:t>9/10/2016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41164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B080D-246E-46BD-BB35-F0338A4AD7E4}" type="datetimeFigureOut">
              <a:rPr lang="en-US" smtClean="0"/>
              <a:t>9/10/2016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19599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9/10/2016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92576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9/10/2016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71457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FB080D-246E-46BD-BB35-F0338A4AD7E4}" type="datetimeFigureOut">
              <a:rPr lang="en-US" smtClean="0"/>
              <a:t>9/10/2016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C4F96A-1FB5-4CEF-83CD-04CF2E48615E}" type="slidenum">
              <a:rPr lang="en-US" smtClean="0"/>
              <a:t>‹#›</a:t>
            </a:fld>
            <a:endParaRPr lang="en-US"/>
          </a:p>
        </p:txBody>
      </p:sp>
    </p:spTree>
    <p:extLst>
      <p:ext uri="{BB962C8B-B14F-4D97-AF65-F5344CB8AC3E}">
        <p14:creationId xmlns:p14="http://schemas.microsoft.com/office/powerpoint/2010/main" val="2104684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1">
              <a:alpha val="60000"/>
            </a:schemeClr>
          </a:solidFill>
        </p:spPr>
        <p:txBody>
          <a:bodyPr/>
          <a:lstStyle/>
          <a:p>
            <a:r>
              <a:rPr lang="en-US" dirty="0" smtClean="0"/>
              <a:t>Harmony Circle and Thoughts</a:t>
            </a:r>
            <a:endParaRPr lang="en-US" dirty="0"/>
          </a:p>
        </p:txBody>
      </p:sp>
      <p:sp>
        <p:nvSpPr>
          <p:cNvPr id="3" name="Subtitle 2"/>
          <p:cNvSpPr>
            <a:spLocks noGrp="1"/>
          </p:cNvSpPr>
          <p:nvPr>
            <p:ph type="subTitle" idx="1"/>
          </p:nvPr>
        </p:nvSpPr>
        <p:spPr>
          <a:solidFill>
            <a:schemeClr val="bg1">
              <a:alpha val="60000"/>
            </a:schemeClr>
          </a:solidFill>
        </p:spPr>
        <p:txBody>
          <a:bodyPr/>
          <a:lstStyle/>
          <a:p>
            <a:r>
              <a:rPr lang="en-US" dirty="0" smtClean="0"/>
              <a:t>Sai Parenting Class</a:t>
            </a:r>
          </a:p>
          <a:p>
            <a:r>
              <a:rPr lang="en-US" dirty="0" smtClean="0"/>
              <a:t>South Houston Center</a:t>
            </a:r>
            <a:endParaRPr lang="en-US" dirty="0"/>
          </a:p>
        </p:txBody>
      </p:sp>
    </p:spTree>
    <p:extLst>
      <p:ext uri="{BB962C8B-B14F-4D97-AF65-F5344CB8AC3E}">
        <p14:creationId xmlns:p14="http://schemas.microsoft.com/office/powerpoint/2010/main" val="870662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99">
              <a:alpha val="60000"/>
            </a:srgbClr>
          </a:solidFill>
        </p:spPr>
        <p:txBody>
          <a:bodyPr/>
          <a:lstStyle/>
          <a:p>
            <a:pPr algn="ctr"/>
            <a:r>
              <a:rPr lang="en-US" dirty="0"/>
              <a:t>Meeting Norms</a:t>
            </a:r>
          </a:p>
        </p:txBody>
      </p:sp>
      <p:sp>
        <p:nvSpPr>
          <p:cNvPr id="3" name="Content Placeholder 2"/>
          <p:cNvSpPr>
            <a:spLocks noGrp="1"/>
          </p:cNvSpPr>
          <p:nvPr>
            <p:ph idx="1"/>
          </p:nvPr>
        </p:nvSpPr>
        <p:spPr>
          <a:solidFill>
            <a:srgbClr val="FFFF99">
              <a:alpha val="60000"/>
            </a:srgbClr>
          </a:solidFill>
        </p:spPr>
        <p:txBody>
          <a:bodyPr/>
          <a:lstStyle/>
          <a:p>
            <a:r>
              <a:rPr lang="en-US" dirty="0"/>
              <a:t>Be Present (physically &amp; mentally)</a:t>
            </a:r>
          </a:p>
          <a:p>
            <a:r>
              <a:rPr lang="en-US" dirty="0"/>
              <a:t>Be Genuine with each other about ideas and feelings</a:t>
            </a:r>
          </a:p>
          <a:p>
            <a:r>
              <a:rPr lang="en-US" dirty="0"/>
              <a:t>Listen first to understand</a:t>
            </a:r>
          </a:p>
          <a:p>
            <a:r>
              <a:rPr lang="en-US" dirty="0"/>
              <a:t>Refrain from judging another’s ideas or situations</a:t>
            </a:r>
          </a:p>
          <a:p>
            <a:r>
              <a:rPr lang="en-US" dirty="0"/>
              <a:t>Do NOT bring in personal matters as a form of a vent session or to seek peer solutions.</a:t>
            </a:r>
          </a:p>
          <a:p>
            <a:r>
              <a:rPr lang="en-US" dirty="0"/>
              <a:t>Support each other but refrain from trying to “solve” another’s problems.</a:t>
            </a:r>
          </a:p>
        </p:txBody>
      </p:sp>
    </p:spTree>
    <p:extLst>
      <p:ext uri="{BB962C8B-B14F-4D97-AF65-F5344CB8AC3E}">
        <p14:creationId xmlns:p14="http://schemas.microsoft.com/office/powerpoint/2010/main" val="3316375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4468" y="554772"/>
            <a:ext cx="11515240" cy="6133089"/>
          </a:xfrm>
          <a:prstGeom prst="rect">
            <a:avLst/>
          </a:prstGeom>
          <a:solidFill>
            <a:schemeClr val="accent6">
              <a:lumMod val="40000"/>
              <a:lumOff val="60000"/>
              <a:alpha val="70000"/>
            </a:schemeClr>
          </a:solidFill>
        </p:spPr>
        <p:txBody>
          <a:bodyPr wrap="square">
            <a:spAutoFit/>
          </a:bodyPr>
          <a:lstStyle/>
          <a:p>
            <a:pPr>
              <a:lnSpc>
                <a:spcPct val="130000"/>
              </a:lnSpc>
              <a:spcAft>
                <a:spcPts val="800"/>
              </a:spcAft>
            </a:pPr>
            <a:r>
              <a:rPr lang="en-US" kern="1400" dirty="0" smtClean="0">
                <a:solidFill>
                  <a:srgbClr val="000000"/>
                </a:solidFill>
                <a:latin typeface="Centaur" panose="02030504050205020304" pitchFamily="18" charset="0"/>
              </a:rPr>
              <a:t>Oh Lord,</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Teach me to understand my children, to listen patiently to what they have to say and to answer all their questions kindly.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Keep me from interrupting them or contradicting them.  Make me as courteous to them as I would have them be to me.</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Forbid that I should ever laugh at their mistakes, or resort to shame or ridicule when they displease me.  May I never punish them for my own selfish satisfaction or to show my power.</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tempt my child to lie or steal.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And guide me, hour by hour, that I may demonstrate by all I say and do that honesty produces happiness.</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Reduce, I pray, the meanness in me.  And when I am out of sorts, help me, O Lord, to hold my tongue.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May I ever be mindful that my children are children and I should not expect of them the judgment of adults.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rob them of the opportunity to wait on themselves and to make decisions. </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Bless me with bigness to grant them all their reasonable requests and the courage to deny them privileges I know will do them harm.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Make me fair and just and kind, and fit to be loved and respected and imitated by children.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Om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Shanthihi</a:t>
            </a:r>
            <a:endParaRPr lang="en-US" sz="1200" kern="1400" dirty="0" smtClean="0">
              <a:solidFill>
                <a:srgbClr val="000000"/>
              </a:solidFill>
              <a:latin typeface="Centaur" panose="02030504050205020304" pitchFamily="18" charset="0"/>
            </a:endParaRPr>
          </a:p>
          <a:p>
            <a:pPr>
              <a:lnSpc>
                <a:spcPct val="119000"/>
              </a:lnSpc>
              <a:spcAft>
                <a:spcPts val="600"/>
              </a:spcAft>
            </a:pPr>
            <a:r>
              <a:rPr lang="en-US" sz="1200" kern="1400" dirty="0" smtClean="0">
                <a:solidFill>
                  <a:srgbClr val="000000"/>
                </a:solidFill>
                <a:latin typeface="Calibri" panose="020F0502020204030204" pitchFamily="34" charset="0"/>
              </a:rPr>
              <a:t> </a:t>
            </a:r>
            <a:endParaRPr lang="en-US" sz="1200" kern="1400" dirty="0">
              <a:solidFill>
                <a:srgbClr val="000000"/>
              </a:solidFill>
              <a:latin typeface="Calibri" panose="020F0502020204030204" pitchFamily="34" charset="0"/>
            </a:endParaRPr>
          </a:p>
        </p:txBody>
      </p:sp>
      <p:sp>
        <p:nvSpPr>
          <p:cNvPr id="5" name="Rectangle 4"/>
          <p:cNvSpPr/>
          <p:nvPr/>
        </p:nvSpPr>
        <p:spPr>
          <a:xfrm>
            <a:off x="4836072" y="432888"/>
            <a:ext cx="2519857" cy="523220"/>
          </a:xfrm>
          <a:prstGeom prst="rect">
            <a:avLst/>
          </a:prstGeom>
        </p:spPr>
        <p:txBody>
          <a:bodyPr wrap="none">
            <a:spAutoFit/>
          </a:bodyPr>
          <a:lstStyle/>
          <a:p>
            <a:pPr lvl="0" algn="ctr"/>
            <a:r>
              <a:rPr lang="en-US" sz="2800">
                <a:solidFill>
                  <a:prstClr val="black"/>
                </a:solidFill>
                <a:latin typeface="Bodoni MT"/>
              </a:rPr>
              <a:t>Parent’s Prayer</a:t>
            </a:r>
            <a:endParaRPr lang="en-US" sz="2800" dirty="0">
              <a:solidFill>
                <a:prstClr val="black"/>
              </a:solidFill>
              <a:latin typeface="Bodoni MT"/>
            </a:endParaRPr>
          </a:p>
        </p:txBody>
      </p:sp>
    </p:spTree>
    <p:extLst>
      <p:ext uri="{BB962C8B-B14F-4D97-AF65-F5344CB8AC3E}">
        <p14:creationId xmlns:p14="http://schemas.microsoft.com/office/powerpoint/2010/main" val="2274104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CFF">
              <a:alpha val="69804"/>
            </a:srgbClr>
          </a:solidFill>
        </p:spPr>
        <p:txBody>
          <a:bodyPr/>
          <a:lstStyle/>
          <a:p>
            <a:r>
              <a:rPr lang="en-US" dirty="0" smtClean="0"/>
              <a:t>Reading for Today</a:t>
            </a:r>
            <a:endParaRPr lang="en-US" dirty="0"/>
          </a:p>
        </p:txBody>
      </p:sp>
      <p:sp>
        <p:nvSpPr>
          <p:cNvPr id="3" name="Text Placeholder 2"/>
          <p:cNvSpPr>
            <a:spLocks noGrp="1"/>
          </p:cNvSpPr>
          <p:nvPr>
            <p:ph type="body" idx="1"/>
          </p:nvPr>
        </p:nvSpPr>
        <p:spPr>
          <a:solidFill>
            <a:srgbClr val="FFCCFF">
              <a:alpha val="69804"/>
            </a:srgbClr>
          </a:solidFill>
        </p:spPr>
        <p:txBody>
          <a:bodyPr>
            <a:normAutofit/>
          </a:bodyPr>
          <a:lstStyle/>
          <a:p>
            <a:r>
              <a:rPr lang="en-US" sz="3200" dirty="0"/>
              <a:t>R</a:t>
            </a:r>
            <a:r>
              <a:rPr lang="en-US" sz="3200" dirty="0" smtClean="0"/>
              <a:t>ead </a:t>
            </a:r>
            <a:r>
              <a:rPr lang="en-US" sz="3200" dirty="0"/>
              <a:t>the first two sections of Chapter 10 from the beginning of the chapter and stopping at the subheading Second Stage Harmony Circle Process.</a:t>
            </a:r>
          </a:p>
        </p:txBody>
      </p:sp>
    </p:spTree>
    <p:extLst>
      <p:ext uri="{BB962C8B-B14F-4D97-AF65-F5344CB8AC3E}">
        <p14:creationId xmlns:p14="http://schemas.microsoft.com/office/powerpoint/2010/main" val="3369002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164838"/>
          </a:xfrm>
        </p:spPr>
        <p:txBody>
          <a:bodyPr/>
          <a:lstStyle/>
          <a:p>
            <a:r>
              <a:rPr lang="en-US" dirty="0" smtClean="0"/>
              <a:t>Group Discussion</a:t>
            </a:r>
            <a:endParaRPr lang="en-US" dirty="0"/>
          </a:p>
        </p:txBody>
      </p:sp>
      <p:sp>
        <p:nvSpPr>
          <p:cNvPr id="3" name="Text Placeholder 2"/>
          <p:cNvSpPr>
            <a:spLocks noGrp="1"/>
          </p:cNvSpPr>
          <p:nvPr>
            <p:ph type="body" idx="1"/>
          </p:nvPr>
        </p:nvSpPr>
        <p:spPr>
          <a:xfrm>
            <a:off x="831850" y="4014059"/>
            <a:ext cx="10515600" cy="2603717"/>
          </a:xfrm>
        </p:spPr>
        <p:txBody>
          <a:bodyPr>
            <a:normAutofit/>
          </a:bodyPr>
          <a:lstStyle/>
          <a:p>
            <a:r>
              <a:rPr lang="en-US" dirty="0" smtClean="0"/>
              <a:t>Please divide yourselves based upon your child’s grade level: </a:t>
            </a:r>
            <a:br>
              <a:rPr lang="en-US" dirty="0" smtClean="0"/>
            </a:br>
            <a:r>
              <a:rPr lang="en-US" dirty="0" smtClean="0"/>
              <a:t>Lower Elementary (K-2), Upper Elementary (3-5), Junior High/Middle (6-8), Lower Classmen High School (9-10), &amp; Upper Classmen High School(11-12).</a:t>
            </a:r>
          </a:p>
          <a:p>
            <a:r>
              <a:rPr lang="en-US" dirty="0" smtClean="0"/>
              <a:t>Please form small groups no more than 4 people.</a:t>
            </a:r>
          </a:p>
          <a:p>
            <a:r>
              <a:rPr lang="en-US" dirty="0" smtClean="0"/>
              <a:t>Each member of small group should take turns to answer ALL of the questions on the next slide.  One person may want to take notes for discussion share session.</a:t>
            </a:r>
            <a:endParaRPr lang="en-US" dirty="0"/>
          </a:p>
        </p:txBody>
      </p:sp>
    </p:spTree>
    <p:extLst>
      <p:ext uri="{BB962C8B-B14F-4D97-AF65-F5344CB8AC3E}">
        <p14:creationId xmlns:p14="http://schemas.microsoft.com/office/powerpoint/2010/main" val="429162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alpha val="70000"/>
            </a:schemeClr>
          </a:solidFill>
        </p:spPr>
        <p:txBody>
          <a:bodyPr/>
          <a:lstStyle/>
          <a:p>
            <a:pPr algn="ctr"/>
            <a:r>
              <a:rPr lang="en-US" dirty="0" smtClean="0"/>
              <a:t>Questions for Discussion</a:t>
            </a:r>
            <a:endParaRPr lang="en-US" dirty="0"/>
          </a:p>
        </p:txBody>
      </p:sp>
      <p:sp>
        <p:nvSpPr>
          <p:cNvPr id="3" name="Content Placeholder 2"/>
          <p:cNvSpPr>
            <a:spLocks noGrp="1"/>
          </p:cNvSpPr>
          <p:nvPr>
            <p:ph idx="1"/>
          </p:nvPr>
        </p:nvSpPr>
        <p:spPr>
          <a:solidFill>
            <a:schemeClr val="tx2">
              <a:lumMod val="20000"/>
              <a:lumOff val="80000"/>
              <a:alpha val="70000"/>
            </a:schemeClr>
          </a:solidFill>
        </p:spPr>
        <p:txBody>
          <a:bodyPr/>
          <a:lstStyle/>
          <a:p>
            <a:pPr marL="514350" indent="-514350" fontAlgn="ctr">
              <a:buFont typeface="+mj-lt"/>
              <a:buAutoNum type="arabicPeriod"/>
            </a:pPr>
            <a:r>
              <a:rPr lang="en-US" dirty="0"/>
              <a:t>What parts of the reading jumped out at you as important?</a:t>
            </a:r>
          </a:p>
          <a:p>
            <a:pPr marL="514350" indent="-514350" fontAlgn="ctr">
              <a:buFont typeface="+mj-lt"/>
              <a:buAutoNum type="arabicPeriod"/>
            </a:pPr>
            <a:r>
              <a:rPr lang="en-US" dirty="0"/>
              <a:t>Why is it important that we as parents align our thoughts to Swami's teachings when we instruct children?</a:t>
            </a:r>
          </a:p>
          <a:p>
            <a:pPr marL="514350" indent="-514350" fontAlgn="ctr">
              <a:buFont typeface="+mj-lt"/>
              <a:buAutoNum type="arabicPeriod"/>
            </a:pPr>
            <a:r>
              <a:rPr lang="en-US" dirty="0"/>
              <a:t>Have you ever attempted using Swami's teachings in instructing your own child?  If so, what did you say and how did your child react?  </a:t>
            </a:r>
          </a:p>
          <a:p>
            <a:pPr marL="514350" indent="-514350" fontAlgn="ctr">
              <a:buFont typeface="+mj-lt"/>
              <a:buAutoNum type="arabicPeriod"/>
            </a:pPr>
            <a:r>
              <a:rPr lang="en-US" dirty="0"/>
              <a:t>Take a moment to reflect and think about how you as a parent can introduce Swami's teaching more in your communications with your child(</a:t>
            </a:r>
            <a:r>
              <a:rPr lang="en-US" dirty="0" err="1"/>
              <a:t>ren</a:t>
            </a:r>
            <a:r>
              <a:rPr lang="en-US" dirty="0"/>
              <a:t>).  Share your thoughts with your group members</a:t>
            </a:r>
            <a:r>
              <a:rPr lang="en-US" dirty="0" smtClean="0"/>
              <a:t>.</a:t>
            </a:r>
            <a:endParaRPr lang="en-US" dirty="0"/>
          </a:p>
        </p:txBody>
      </p:sp>
    </p:spTree>
    <p:extLst>
      <p:ext uri="{BB962C8B-B14F-4D97-AF65-F5344CB8AC3E}">
        <p14:creationId xmlns:p14="http://schemas.microsoft.com/office/powerpoint/2010/main" val="735989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Session</a:t>
            </a:r>
            <a:endParaRPr lang="en-US" dirty="0"/>
          </a:p>
        </p:txBody>
      </p:sp>
      <p:sp>
        <p:nvSpPr>
          <p:cNvPr id="3" name="Text Placeholder 2"/>
          <p:cNvSpPr>
            <a:spLocks noGrp="1"/>
          </p:cNvSpPr>
          <p:nvPr>
            <p:ph type="body" idx="1"/>
          </p:nvPr>
        </p:nvSpPr>
        <p:spPr/>
        <p:txBody>
          <a:bodyPr/>
          <a:lstStyle/>
          <a:p>
            <a:r>
              <a:rPr lang="en-US" dirty="0" smtClean="0"/>
              <a:t>Facilitator will choose 1 question from the previous slide for each group to share in large group setting.</a:t>
            </a:r>
            <a:endParaRPr lang="en-US" dirty="0"/>
          </a:p>
        </p:txBody>
      </p:sp>
    </p:spTree>
    <p:extLst>
      <p:ext uri="{BB962C8B-B14F-4D97-AF65-F5344CB8AC3E}">
        <p14:creationId xmlns:p14="http://schemas.microsoft.com/office/powerpoint/2010/main" val="355929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9966">
              <a:alpha val="60000"/>
            </a:srgbClr>
          </a:solidFill>
        </p:spPr>
        <p:txBody>
          <a:bodyPr/>
          <a:lstStyle/>
          <a:p>
            <a:pPr algn="ctr"/>
            <a:r>
              <a:rPr lang="en-US" b="1" dirty="0" smtClean="0">
                <a:solidFill>
                  <a:schemeClr val="bg1"/>
                </a:solidFill>
              </a:rPr>
              <a:t>Final Thought of the Day</a:t>
            </a:r>
            <a:endParaRPr lang="en-US" b="1" dirty="0">
              <a:solidFill>
                <a:schemeClr val="bg1"/>
              </a:solidFill>
            </a:endParaRPr>
          </a:p>
        </p:txBody>
      </p:sp>
      <p:sp>
        <p:nvSpPr>
          <p:cNvPr id="3" name="Content Placeholder 2"/>
          <p:cNvSpPr>
            <a:spLocks noGrp="1"/>
          </p:cNvSpPr>
          <p:nvPr>
            <p:ph idx="1"/>
          </p:nvPr>
        </p:nvSpPr>
        <p:spPr>
          <a:solidFill>
            <a:srgbClr val="FF9966">
              <a:alpha val="60000"/>
            </a:srgbClr>
          </a:solidFill>
        </p:spPr>
        <p:txBody>
          <a:bodyPr anchor="ctr"/>
          <a:lstStyle/>
          <a:p>
            <a:pPr marL="0" indent="0">
              <a:buNone/>
            </a:pPr>
            <a:r>
              <a:rPr lang="en-US" b="1" i="1" dirty="0">
                <a:solidFill>
                  <a:schemeClr val="bg1"/>
                </a:solidFill>
              </a:rPr>
              <a:t>“Unity of Thought, Word and Deed is needed.  Thoughts, words, and deeds should be in harmony with one another.  Normally, people tend to think one way, speak in another and act in yet another.  This is unbecoming and hypocritical.”  </a:t>
            </a:r>
            <a:r>
              <a:rPr lang="en-US" b="1" i="1" dirty="0" err="1">
                <a:solidFill>
                  <a:schemeClr val="bg1"/>
                </a:solidFill>
              </a:rPr>
              <a:t>Sanathana</a:t>
            </a:r>
            <a:r>
              <a:rPr lang="en-US" b="1" i="1" dirty="0">
                <a:solidFill>
                  <a:schemeClr val="bg1"/>
                </a:solidFill>
              </a:rPr>
              <a:t> </a:t>
            </a:r>
            <a:r>
              <a:rPr lang="en-US" b="1" i="1" dirty="0" err="1">
                <a:solidFill>
                  <a:schemeClr val="bg1"/>
                </a:solidFill>
              </a:rPr>
              <a:t>Sarathi</a:t>
            </a:r>
            <a:r>
              <a:rPr lang="en-US" b="1" i="1" dirty="0">
                <a:solidFill>
                  <a:schemeClr val="bg1"/>
                </a:solidFill>
              </a:rPr>
              <a:t> March 1988.</a:t>
            </a:r>
            <a:endParaRPr lang="en-US" b="1" dirty="0">
              <a:solidFill>
                <a:schemeClr val="bg1"/>
              </a:solidFill>
            </a:endParaRPr>
          </a:p>
        </p:txBody>
      </p:sp>
    </p:spTree>
    <p:extLst>
      <p:ext uri="{BB962C8B-B14F-4D97-AF65-F5344CB8AC3E}">
        <p14:creationId xmlns:p14="http://schemas.microsoft.com/office/powerpoint/2010/main" val="3576043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TotalTime>
  <Words>529</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Bell MT</vt:lpstr>
      <vt:lpstr>Bodoni MT</vt:lpstr>
      <vt:lpstr>Calibri</vt:lpstr>
      <vt:lpstr>Calibri Light</vt:lpstr>
      <vt:lpstr>Centaur</vt:lpstr>
      <vt:lpstr>Office Theme</vt:lpstr>
      <vt:lpstr>Harmony Circle and Thoughts</vt:lpstr>
      <vt:lpstr>Meeting Norms</vt:lpstr>
      <vt:lpstr>PowerPoint Presentation</vt:lpstr>
      <vt:lpstr>Reading for Today</vt:lpstr>
      <vt:lpstr>Group Discussion</vt:lpstr>
      <vt:lpstr>Questions for Discussion</vt:lpstr>
      <vt:lpstr>Share Session</vt:lpstr>
      <vt:lpstr>Final Thought of the Day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Sonde, Ajaya G (JWE)</dc:creator>
  <cp:lastModifiedBy>Ajaya Sonde</cp:lastModifiedBy>
  <cp:revision>9</cp:revision>
  <dcterms:created xsi:type="dcterms:W3CDTF">2016-09-07T21:02:06Z</dcterms:created>
  <dcterms:modified xsi:type="dcterms:W3CDTF">2016-09-11T05:14:32Z</dcterms:modified>
</cp:coreProperties>
</file>